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5"/>
  </p:notesMasterIdLst>
  <p:sldIdLst>
    <p:sldId id="298" r:id="rId3"/>
    <p:sldId id="294" r:id="rId4"/>
    <p:sldId id="296" r:id="rId5"/>
    <p:sldId id="300" r:id="rId6"/>
    <p:sldId id="302" r:id="rId7"/>
    <p:sldId id="304" r:id="rId8"/>
    <p:sldId id="305" r:id="rId9"/>
    <p:sldId id="307" r:id="rId10"/>
    <p:sldId id="308" r:id="rId11"/>
    <p:sldId id="309" r:id="rId12"/>
    <p:sldId id="310" r:id="rId13"/>
    <p:sldId id="311" r:id="rId14"/>
  </p:sldIdLst>
  <p:sldSz cx="12192000" cy="6858000"/>
  <p:notesSz cx="6810375" cy="9942513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Raleway SemiBold" charset="-52"/>
      <p:regular r:id="rId20"/>
      <p:bold r:id="rId21"/>
      <p:italic r:id="rId22"/>
      <p:boldItalic r:id="rId23"/>
    </p:embeddedFont>
    <p:embeddedFont>
      <p:font typeface="Corbel" pitchFamily="34" charset="0"/>
      <p:regular r:id="rId24"/>
      <p:bold r:id="rId25"/>
      <p:italic r:id="rId26"/>
      <p:boldItalic r:id="rId27"/>
    </p:embeddedFont>
    <p:embeddedFont>
      <p:font typeface="Raleway Medium" charset="-52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Su7Ah9vIJxlKlTa1CaJwwHgKM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3B9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6754" autoAdjust="0"/>
  </p:normalViewPr>
  <p:slideViewPr>
    <p:cSldViewPr snapToGrid="0">
      <p:cViewPr varScale="1">
        <p:scale>
          <a:sx n="116" d="100"/>
          <a:sy n="116" d="100"/>
        </p:scale>
        <p:origin x="-7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5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2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048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3013"/>
            <a:ext cx="5965825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85B26A-278E-4205-9B88-0040828DA0DA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8c5f578641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" name="Google Shape;208;g18c5f578641_0_338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2972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1350963"/>
            <a:ext cx="6483350" cy="3648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SzPts val="1200"/>
              <a:buFont typeface="Arial" charset="0"/>
              <a:buNone/>
            </a:pPr>
            <a:fld id="{091C5E5A-B846-4504-A302-C86CE029A330}" type="slidenum">
              <a:rPr lang="ru-RU" altLang="ru-RU">
                <a:sym typeface="Calibri" pitchFamily="34" charset="0"/>
              </a:rPr>
              <a:pPr>
                <a:buSzPts val="1200"/>
                <a:buFont typeface="Arial" charset="0"/>
                <a:buNone/>
              </a:pPr>
              <a:t>6</a:t>
            </a:fld>
            <a:endParaRPr lang="ru-RU" altLang="ru-RU"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76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3868737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c599b154c_0_3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18c599b154c_0_3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18c599b154c_0_3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c599b154c_0_40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8c599b154c_0_40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g18c599b154c_0_4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8c599b154c_0_4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8c599b154c_0_4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c599b154c_0_4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8c599b154c_0_4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g18c599b154c_0_40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18c599b154c_0_4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8c599b154c_0_4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8c599b154c_0_4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c599b154c_0_4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8c599b154c_0_4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g18c599b154c_0_4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18c599b154c_0_4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g18c599b154c_0_4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18c599b154c_0_4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18c599b154c_0_4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8c599b154c_0_4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c599b154c_0_4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8c599b154c_0_4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8c599b154c_0_4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8c599b154c_0_4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c599b154c_0_4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8c599b154c_0_4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6" name="Google Shape;126;g18c599b154c_0_4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g18c599b154c_0_4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8c599b154c_0_4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18c599b154c_0_4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c599b154c_0_4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8c599b154c_0_4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g18c599b154c_0_4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g18c599b154c_0_4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8c599b154c_0_4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8c599b154c_0_4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c599b154c_0_4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8c599b154c_0_44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18c599b154c_0_4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8c599b154c_0_4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8c599b154c_0_4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c599b154c_0_44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8c599b154c_0_44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8c599b154c_0_4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8c599b154c_0_4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8c599b154c_0_4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18c5f578641_0_2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5" cy="68639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8c5f578641_0_280"/>
          <p:cNvSpPr txBox="1">
            <a:spLocks noGrp="1"/>
          </p:cNvSpPr>
          <p:nvPr>
            <p:ph type="body" idx="1"/>
          </p:nvPr>
        </p:nvSpPr>
        <p:spPr>
          <a:xfrm>
            <a:off x="2741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91" name="Google Shape;91;g18c5f578641_0_2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2" name="Google Shape;92;g18c5f578641_0_280"/>
          <p:cNvSpPr txBox="1">
            <a:spLocks noGrp="1"/>
          </p:cNvSpPr>
          <p:nvPr>
            <p:ph type="subTitle" idx="2"/>
          </p:nvPr>
        </p:nvSpPr>
        <p:spPr>
          <a:xfrm>
            <a:off x="415600" y="193600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4654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1_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14">
            <a:extLst>
              <a:ext uri="{FF2B5EF4-FFF2-40B4-BE49-F238E27FC236}">
                <a16:creationId xmlns="" xmlns:a16="http://schemas.microsoft.com/office/drawing/2014/main" id="{E2FF8B87-06E8-5CA4-9BB7-E202C53634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9;p14">
            <a:extLst>
              <a:ext uri="{FF2B5EF4-FFF2-40B4-BE49-F238E27FC236}">
                <a16:creationId xmlns="" xmlns:a16="http://schemas.microsoft.com/office/drawing/2014/main" id="{9FEAEF06-EBBC-1E7E-1A6D-BA802DB762B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>
            <a:lvl1pPr>
              <a:buSzPts val="1300"/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78F15F-6D39-4EBD-A74D-6F1EEB873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73906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DE64-DD81-44AC-B1E3-9FC29D863FC2}" type="datetime1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FC9B9-571E-46EC-A474-6233AA343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B721-B3A4-4C05-9E53-5E234D832ACB}" type="datetime1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94FB5-C3DA-45CE-9E55-2268EAD29D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 rot="5400000">
            <a:off x="4965699" y="-233362"/>
            <a:ext cx="5121275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>
                <a:solidFill>
                  <a:srgbClr val="5959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18c599b154c_0_13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5" cy="686396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18c599b154c_0_1332"/>
          <p:cNvSpPr txBox="1">
            <a:spLocks noGrp="1"/>
          </p:cNvSpPr>
          <p:nvPr>
            <p:ph type="body" idx="1"/>
          </p:nvPr>
        </p:nvSpPr>
        <p:spPr>
          <a:xfrm>
            <a:off x="2741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rtl="0">
              <a:spcBef>
                <a:spcPts val="120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30200" rtl="0">
              <a:spcBef>
                <a:spcPts val="250"/>
              </a:spcBef>
              <a:spcAft>
                <a:spcPts val="25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72" name="Google Shape;72;g18c599b154c_0_13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3" name="Google Shape;73;g18c599b154c_0_1332"/>
          <p:cNvSpPr txBox="1">
            <a:spLocks noGrp="1"/>
          </p:cNvSpPr>
          <p:nvPr>
            <p:ph type="subTitle" idx="2"/>
          </p:nvPr>
        </p:nvSpPr>
        <p:spPr>
          <a:xfrm>
            <a:off x="415600" y="193600"/>
            <a:ext cx="11360700" cy="105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0" y="758825"/>
            <a:ext cx="3443287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0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/>
          <p:nvPr/>
        </p:nvSpPr>
        <p:spPr>
          <a:xfrm>
            <a:off x="11815762" y="758825"/>
            <a:ext cx="384175" cy="5330825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0"/>
          <p:cNvSpPr txBox="1">
            <a:spLocks noGrp="1"/>
          </p:cNvSpPr>
          <p:nvPr>
            <p:ph type="body" idx="1"/>
          </p:nvPr>
        </p:nvSpPr>
        <p:spPr>
          <a:xfrm>
            <a:off x="3868737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c599b154c_0_3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g18c599b154c_0_3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18c599b154c_0_3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g18c599b154c_0_3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g18c599b154c_0_3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4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2588" y="2159000"/>
            <a:ext cx="11809412" cy="2692400"/>
          </a:xfrm>
          <a:prstGeom prst="rect">
            <a:avLst/>
          </a:prstGeom>
          <a:solidFill>
            <a:srgbClr val="48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5335588" y="2535238"/>
            <a:ext cx="64166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 БЕРУ ҰЙЫМДАРЫНДА </a:t>
            </a:r>
          </a:p>
          <a:p>
            <a:pPr algn="ctr" eaLnBrk="1" hangingPunct="1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АТА-АНАЛАРДЫ ПЕДАГОГИКАЛЫҚ ҚОЛДАУ ОРТАЛЫҒЫНЫҢ ҚЫЗМЕТІН ҰЙЫМДАСТЫРУ </a:t>
            </a:r>
          </a:p>
        </p:txBody>
      </p:sp>
      <p:pic>
        <p:nvPicPr>
          <p:cNvPr id="2253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588" y="881063"/>
            <a:ext cx="54165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860" y="155275"/>
            <a:ext cx="1080889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kk-KZ" sz="1800" dirty="0"/>
              <a:t>Мектепішілік бақылау </a:t>
            </a:r>
            <a:r>
              <a:rPr lang="kk-KZ" sz="1800" dirty="0" smtClean="0"/>
              <a:t>жоспарының жобасы</a:t>
            </a:r>
          </a:p>
          <a:p>
            <a:pPr algn="ctr" fontAlgn="base"/>
            <a:r>
              <a:rPr lang="kk-KZ" sz="1800" dirty="0" smtClean="0"/>
              <a:t> </a:t>
            </a:r>
            <a:r>
              <a:rPr lang="kk-KZ" sz="1800" i="1" dirty="0" smtClean="0"/>
              <a:t>(5, 6 </a:t>
            </a:r>
            <a:r>
              <a:rPr lang="kk-KZ" sz="1800" i="1" dirty="0"/>
              <a:t>бөлімдерге келесі тармақтарды </a:t>
            </a:r>
            <a:r>
              <a:rPr lang="kk-KZ" sz="1800" i="1" dirty="0" smtClean="0"/>
              <a:t>қосу ұсынылады)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6170104"/>
              </p:ext>
            </p:extLst>
          </p:nvPr>
        </p:nvGraphicFramePr>
        <p:xfrm>
          <a:off x="205946" y="988540"/>
          <a:ext cx="11697731" cy="4828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838"/>
                <a:gridCol w="1107197"/>
                <a:gridCol w="1329136"/>
                <a:gridCol w="799317"/>
                <a:gridCol w="992888"/>
                <a:gridCol w="1751321"/>
                <a:gridCol w="1123050"/>
                <a:gridCol w="890263"/>
                <a:gridCol w="921133"/>
                <a:gridCol w="1050459"/>
                <a:gridCol w="1188129"/>
              </a:tblGrid>
              <a:tr h="1158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р/р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 тақырыбы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 мақсаты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 объектісі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 түрі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 әдістері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мерзімдері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Жауаптылар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Қарау орны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Басқару шылық шешім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Екінші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4436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 үрдісінің процесін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өткізілген іс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–шаралардың сапасын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0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алушылардың ата-аналарының қатысуымен өтетін жиналыстар мен шараларды өткізу сапасы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 мазмұнының сапасы;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аналардың мектеп шараларына қатысуы;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 жетекшілері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Мектеп әкімшілігінің ата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аналар жиналыстарына қатысуы;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Сынып жетекшілердің ата-аналар жиналыстарына әдістемелік дайындық деңгейі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Әр түрлі деңгейдегі ата-аналармен өткізілетін шаралардың сапасы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Ата-аналардың сабаққа қатысуы (пайыздық қатынас)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Сәуір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директорының тәрибе ісі жөніндегі орынбасары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Педагогикалық кеңес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Педагогикалық кеңес шешімі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3511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751" y="293298"/>
            <a:ext cx="1077439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</a:rPr>
              <a:t>Функционалды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</a:rPr>
              <a:t>міндеттерге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толықтырулар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</a:rPr>
              <a:t>енгізу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1102" y="1276709"/>
            <a:ext cx="10921041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kk-KZ" sz="1800" b="1" dirty="0"/>
              <a:t>Мектеп директоры: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kk-KZ" sz="1800" dirty="0" smtClean="0"/>
              <a:t>Орталықтың </a:t>
            </a:r>
            <a:r>
              <a:rPr lang="kk-KZ" sz="1800" dirty="0"/>
              <a:t>қызметіне басшылықты және бақылауды жүзеге асырады; 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kk-KZ" sz="1800" dirty="0"/>
              <a:t>«Ата-аналарды педагогикалық қолдау орталығы</a:t>
            </a:r>
            <a:r>
              <a:rPr lang="kk-KZ" sz="1800" dirty="0" smtClean="0"/>
              <a:t>» </a:t>
            </a:r>
            <a:r>
              <a:rPr lang="kk-KZ" sz="1800" dirty="0"/>
              <a:t>қызметіне ғылыми-әдістемелік және ақпараттық-ресурстық тұрғыда қолдауды қамтамасыз етеді.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kk-KZ" sz="1800" dirty="0"/>
              <a:t>Позитивті ата-ана мәдениетін арттырудағы әлеуметтік серіктестікті дамытады.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kk-KZ" sz="1800" dirty="0"/>
              <a:t>Ата-аналарға арналған </a:t>
            </a:r>
            <a:r>
              <a:rPr lang="kk-KZ" sz="1800" dirty="0" smtClean="0"/>
              <a:t>сабақтарға </a:t>
            </a:r>
            <a:r>
              <a:rPr lang="kk-KZ" sz="1800" dirty="0"/>
              <a:t>ата-аналардың назарын аудару мақсатында ақпараттық науқан ұйымдастырады.</a:t>
            </a:r>
            <a:endParaRPr lang="ru-RU" sz="1800" dirty="0"/>
          </a:p>
          <a:p>
            <a:r>
              <a:rPr lang="kk-KZ" sz="1800" dirty="0"/>
              <a:t> </a:t>
            </a:r>
            <a:endParaRPr lang="ru-RU" dirty="0"/>
          </a:p>
          <a:p>
            <a:pPr lvl="0"/>
            <a:r>
              <a:rPr lang="kk-KZ" sz="1600" b="1" dirty="0"/>
              <a:t>Директордың тәрбие ісі жөніндегі орынбасары: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/>
              <a:t>Орталық </a:t>
            </a:r>
            <a:r>
              <a:rPr lang="kk-KZ" sz="1600" dirty="0"/>
              <a:t>қызметін реттейтін ішкі құжаттарын дайындайды және </a:t>
            </a:r>
            <a:r>
              <a:rPr lang="kk-KZ" sz="1600" dirty="0" smtClean="0"/>
              <a:t>Орталық </a:t>
            </a:r>
            <a:r>
              <a:rPr lang="kk-KZ" sz="1600" dirty="0"/>
              <a:t>қызметін ұйымдастырады;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/>
              <a:t>Орталық </a:t>
            </a:r>
            <a:r>
              <a:rPr lang="kk-KZ" sz="1600" dirty="0"/>
              <a:t>сабақтарын өтуге педагогтердің дайындығын жүзеге асырады;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kk-KZ" sz="1600" dirty="0"/>
              <a:t>Педагогтер арасында білім беру курсының сабақтарын реттейді;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kk-KZ" sz="1600" dirty="0"/>
              <a:t>Сабақтардың кестесін құрады және реттейді;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kk-KZ" sz="1600" dirty="0"/>
              <a:t>Мониторингтік зерттеулерге педагогтер, ата-аналар мен балалардың қатысуын қамтамасыз етеді;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/>
              <a:t>Орталық </a:t>
            </a:r>
            <a:r>
              <a:rPr lang="kk-KZ" sz="1600" dirty="0"/>
              <a:t>қызметін БАҚ-та және әлеуметтік желілерде насихаттайды;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/>
              <a:t>Орталық </a:t>
            </a:r>
            <a:r>
              <a:rPr lang="kk-KZ" sz="1600" dirty="0"/>
              <a:t>қызметі туралы ақпараттарды қалалық (аудандық) білім бөлімдеріне дайындайды;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kk-KZ" sz="1600" dirty="0"/>
              <a:t>«Ата-аналарды педагогикалық қолдау </a:t>
            </a:r>
            <a:r>
              <a:rPr lang="kk-KZ" sz="1600" dirty="0" smtClean="0"/>
              <a:t>орталығы» аясында </a:t>
            </a:r>
            <a:r>
              <a:rPr lang="kk-KZ" sz="1600" dirty="0"/>
              <a:t>ата-аналарға білім алуға мотивация беру мақсатында сынып жетекшілер мен ата-аналармен өзара іс-қимыл жасайды.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kk-KZ" sz="1600" dirty="0"/>
              <a:t>Ата-аналарға арналған курстарды өткізу үшін педагогтерді оқытуды ұйымдастырады</a:t>
            </a:r>
            <a:r>
              <a:rPr lang="kk-KZ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74705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355" y="1492370"/>
            <a:ext cx="10990053" cy="4278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kk-KZ" sz="1600" b="1" dirty="0"/>
              <a:t>Мектептің әлеуметтік педагогі:</a:t>
            </a:r>
            <a:endParaRPr lang="ru-RU" sz="1600" dirty="0"/>
          </a:p>
          <a:p>
            <a:r>
              <a:rPr lang="kk-KZ" sz="1600" dirty="0" smtClean="0"/>
              <a:t>1</a:t>
            </a:r>
            <a:r>
              <a:rPr lang="kk-KZ" sz="1600" dirty="0"/>
              <a:t>. «Ата-аналарды педагогикалық қолдау </a:t>
            </a:r>
            <a:r>
              <a:rPr lang="kk-KZ" sz="1600" dirty="0" smtClean="0"/>
              <a:t>орталығы» жобасына </a:t>
            </a:r>
            <a:r>
              <a:rPr lang="kk-KZ" sz="1600" dirty="0"/>
              <a:t>ата-аналарды тарту үшін педагогтер мен ата-аналармен ынтымақтастық орнатады.</a:t>
            </a:r>
            <a:endParaRPr lang="ru-RU" sz="1600" dirty="0"/>
          </a:p>
          <a:p>
            <a:r>
              <a:rPr lang="kk-KZ" sz="1600" dirty="0" smtClean="0"/>
              <a:t>2</a:t>
            </a:r>
            <a:r>
              <a:rPr lang="kk-KZ" sz="1600" dirty="0"/>
              <a:t>. </a:t>
            </a:r>
            <a:r>
              <a:rPr lang="kk-KZ" sz="1600" dirty="0" smtClean="0"/>
              <a:t>Орталық жұмысының </a:t>
            </a:r>
            <a:r>
              <a:rPr lang="kk-KZ" sz="1600" dirty="0"/>
              <a:t>мақсаты мен міндеті, қызметі туралы қоғамда насихат жұмыстарын жасайды және жобаға әлеуметтік серіктестерді тартады.</a:t>
            </a:r>
            <a:endParaRPr lang="ru-RU" sz="1600" dirty="0"/>
          </a:p>
          <a:p>
            <a:r>
              <a:rPr lang="kk-KZ" sz="1600" dirty="0"/>
              <a:t> </a:t>
            </a:r>
            <a:endParaRPr lang="ru-RU" sz="1600" dirty="0"/>
          </a:p>
          <a:p>
            <a:pPr lvl="0"/>
            <a:r>
              <a:rPr lang="kk-KZ" sz="1600" b="1" dirty="0"/>
              <a:t>Мектептің педагог-психологі</a:t>
            </a:r>
            <a:endParaRPr lang="ru-RU" sz="1600" dirty="0"/>
          </a:p>
          <a:p>
            <a:r>
              <a:rPr lang="kk-KZ" sz="1600" dirty="0"/>
              <a:t>1. «Ата-аналарды педагогикалық қолдау </a:t>
            </a:r>
            <a:r>
              <a:rPr lang="kk-KZ" sz="1600" dirty="0" smtClean="0"/>
              <a:t>орталығы» қызметі </a:t>
            </a:r>
            <a:r>
              <a:rPr lang="kk-KZ" sz="1600" dirty="0"/>
              <a:t>аясында ата-аналарға психологиялық қолдауды қамтамасыз етеді.</a:t>
            </a:r>
            <a:endParaRPr lang="ru-RU" sz="1600" dirty="0"/>
          </a:p>
          <a:p>
            <a:r>
              <a:rPr lang="kk-KZ" sz="1600" dirty="0"/>
              <a:t>2. </a:t>
            </a:r>
            <a:r>
              <a:rPr lang="kk-KZ" sz="1600" dirty="0" smtClean="0"/>
              <a:t>Орталық </a:t>
            </a:r>
            <a:r>
              <a:rPr lang="kk-KZ" sz="1600" dirty="0"/>
              <a:t>аясында педагогтерге ата-аналарға тренингтер, work-shop, коуч-сессиялар секілді сабақтың басқа да формаларын өтуге әдістемелік көмек көрсетеді.</a:t>
            </a:r>
            <a:endParaRPr lang="ru-RU" sz="1600" dirty="0"/>
          </a:p>
          <a:p>
            <a:r>
              <a:rPr lang="kk-KZ" sz="1600" dirty="0"/>
              <a:t> </a:t>
            </a:r>
            <a:endParaRPr lang="ru-RU" sz="1600" dirty="0"/>
          </a:p>
          <a:p>
            <a:pPr lvl="0"/>
            <a:r>
              <a:rPr lang="kk-KZ" sz="1600" b="1" dirty="0"/>
              <a:t>Мектептің сынып жетекшісі </a:t>
            </a:r>
            <a:endParaRPr lang="ru-RU" sz="1600" dirty="0"/>
          </a:p>
          <a:p>
            <a:r>
              <a:rPr lang="kk-KZ" sz="1600" dirty="0"/>
              <a:t>1. «Ата-аналарды педагогикалық қолдау </a:t>
            </a:r>
            <a:r>
              <a:rPr lang="kk-KZ" sz="1600" dirty="0" smtClean="0"/>
              <a:t>орталығы» жобасына </a:t>
            </a:r>
            <a:r>
              <a:rPr lang="kk-KZ" sz="1600" dirty="0"/>
              <a:t>ата-аналарды қатыстыруды қамтамасыз етеді.</a:t>
            </a:r>
            <a:endParaRPr lang="ru-RU" sz="1600" dirty="0"/>
          </a:p>
          <a:p>
            <a:r>
              <a:rPr lang="kk-KZ" sz="1600" dirty="0"/>
              <a:t>2. «Ата-аналарды педагогикалық қолдау </a:t>
            </a:r>
            <a:r>
              <a:rPr lang="kk-KZ" sz="1600" dirty="0" smtClean="0"/>
              <a:t>орталығы» жобасын </a:t>
            </a:r>
            <a:r>
              <a:rPr lang="kk-KZ" sz="1600" dirty="0"/>
              <a:t>жүзеге асыру үшін ата-аналарға түсіндірме жұмыстарын жүргізеді.</a:t>
            </a:r>
            <a:endParaRPr lang="ru-RU" sz="1600" dirty="0"/>
          </a:p>
          <a:p>
            <a:r>
              <a:rPr lang="kk-KZ" sz="1600" dirty="0"/>
              <a:t>3. Іс-шаралардың бекітілген жоспар мен сабақ кестесіне сәйкес өтуін қамтамасыз етеді. 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7751" y="293298"/>
            <a:ext cx="1077439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</a:rPr>
              <a:t>Функционалды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</a:rPr>
              <a:t>міндеттерге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толықтырулар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</a:rPr>
              <a:t>енгізу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1800" b="1" dirty="0"/>
          </a:p>
        </p:txBody>
      </p:sp>
    </p:spTree>
    <p:extLst>
      <p:ext uri="{BB962C8B-B14F-4D97-AF65-F5344CB8AC3E}">
        <p14:creationId xmlns="" xmlns:p14="http://schemas.microsoft.com/office/powerpoint/2010/main" val="95008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c5f578641_0_338"/>
          <p:cNvSpPr/>
          <p:nvPr/>
        </p:nvSpPr>
        <p:spPr>
          <a:xfrm rot="5400000">
            <a:off x="-1472800" y="3346001"/>
            <a:ext cx="5000700" cy="582000"/>
          </a:xfrm>
          <a:prstGeom prst="chevron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18c5f578641_0_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793650" y="1959900"/>
            <a:ext cx="2152300" cy="466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g18c5f578641_0_338"/>
          <p:cNvCxnSpPr/>
          <p:nvPr/>
        </p:nvCxnSpPr>
        <p:spPr>
          <a:xfrm>
            <a:off x="3018300" y="716725"/>
            <a:ext cx="61554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g18c5f578641_0_338"/>
          <p:cNvSpPr txBox="1">
            <a:spLocks noGrp="1"/>
          </p:cNvSpPr>
          <p:nvPr>
            <p:ph type="body" idx="4294967295"/>
          </p:nvPr>
        </p:nvSpPr>
        <p:spPr>
          <a:xfrm>
            <a:off x="1523999" y="1024351"/>
            <a:ext cx="7187053" cy="42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kk-KZ" sz="1800" b="1" dirty="0">
              <a:solidFill>
                <a:srgbClr val="002060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kk-KZ" sz="1800" b="1" dirty="0">
              <a:solidFill>
                <a:srgbClr val="002060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kk-KZ" sz="1800" b="1" i="0" u="none" dirty="0">
              <a:solidFill>
                <a:srgbClr val="002060"/>
              </a:solidFill>
            </a:endParaRPr>
          </a:p>
          <a:p>
            <a:pPr marL="182562" lvl="0" indent="-169862" algn="just">
              <a:lnSpc>
                <a:spcPct val="100000"/>
              </a:lnSpc>
              <a:buClr>
                <a:srgbClr val="EE7008"/>
              </a:buClr>
              <a:buSzPts val="1800"/>
            </a:pP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Қазақстандық ата-аналардың балаларды оқыту мен тәрбиелеуге қатысуы нашар;</a:t>
            </a:r>
          </a:p>
          <a:p>
            <a:pPr marL="182562" lvl="0" indent="-169862" algn="just">
              <a:lnSpc>
                <a:spcPct val="100000"/>
              </a:lnSpc>
              <a:buClr>
                <a:srgbClr val="EE7008"/>
              </a:buClr>
              <a:buSzPts val="1800"/>
            </a:pP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ата-аналардың балаларға көңіл бөлуі жеткіліксіз;</a:t>
            </a:r>
          </a:p>
          <a:p>
            <a:pPr marL="182562" lvl="0" indent="-169862" algn="just">
              <a:lnSpc>
                <a:spcPct val="100000"/>
              </a:lnSpc>
              <a:buClr>
                <a:srgbClr val="EE7008"/>
              </a:buClr>
              <a:buSzPts val="1800"/>
            </a:pP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отбасындағы эмоционалдық және психологиялық жақындықтың жоғалуы;</a:t>
            </a:r>
          </a:p>
          <a:p>
            <a:pPr marL="182562" lvl="0" indent="-169862" algn="just">
              <a:lnSpc>
                <a:spcPct val="100000"/>
              </a:lnSpc>
              <a:buClr>
                <a:srgbClr val="EE7008"/>
              </a:buClr>
              <a:buSzPts val="1800"/>
            </a:pP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қиын өмірлік жағдайдағы балалар санының артуы;</a:t>
            </a:r>
          </a:p>
          <a:p>
            <a:pPr marL="182562" lvl="0" indent="-169862" algn="just">
              <a:lnSpc>
                <a:spcPct val="100000"/>
              </a:lnSpc>
              <a:buClr>
                <a:srgbClr val="EE7008"/>
              </a:buClr>
              <a:buSzPts val="1800"/>
            </a:pP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жасөспірімдердің өзіне-өзі қол жұмсауының, аутодеструктивті, девиантты мінез-құлық жағдайларының жиілеуі; </a:t>
            </a:r>
          </a:p>
          <a:p>
            <a:pPr marL="182562" lvl="0" indent="-169862" algn="just">
              <a:lnSpc>
                <a:spcPct val="100000"/>
              </a:lnSpc>
              <a:buClr>
                <a:srgbClr val="EE7008"/>
              </a:buClr>
              <a:buSzPts val="1800"/>
            </a:pP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кәмелетке толмағандар арасындағы құқық бұзушылықтар мен қылмыстар санының артуы (соның ішінде буллинг, кибербуллинг). </a:t>
            </a:r>
          </a:p>
          <a:p>
            <a:pPr marL="12700" lvl="0" indent="0" algn="just">
              <a:lnSpc>
                <a:spcPct val="90000"/>
              </a:lnSpc>
              <a:spcBef>
                <a:spcPts val="1200"/>
              </a:spcBef>
              <a:buClr>
                <a:srgbClr val="EE7008"/>
              </a:buClr>
              <a:buSzPts val="1800"/>
              <a:buNone/>
            </a:pPr>
            <a:endParaRPr lang="en-US" sz="1800" b="1" i="0" u="none" dirty="0" err="1">
              <a:solidFill>
                <a:srgbClr val="002060"/>
              </a:solidFill>
            </a:endParaRPr>
          </a:p>
        </p:txBody>
      </p:sp>
      <p:sp>
        <p:nvSpPr>
          <p:cNvPr id="215" name="Google Shape;215;g18c5f578641_0_338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2"/>
          </p:nvPr>
        </p:nvSpPr>
        <p:spPr>
          <a:xfrm>
            <a:off x="878328" y="107125"/>
            <a:ext cx="11111829" cy="55665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«АТА-АНАЛАРДЫ ПСИХОЛОГИЯЛЫҚ-ПЕДАГОГИКАЛЫҚ АҒАРТУДЫҢ ҒЫЛЫМИ-ӘДІСТЕМЕЛІК НЕГІЗДЕРІ»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БІЛІМ БЕРУ БАҒДАРЛАМАСЫНЫҢ ӨЗЕКТІЛІГІ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A7B6367-B689-4088-9FA2-A0416485EA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52" y="0"/>
            <a:ext cx="12473247" cy="701857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612271" y="0"/>
            <a:ext cx="3742624" cy="64485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5F59EEA-6142-3727-2B3F-9F4E07DEEE66}"/>
              </a:ext>
            </a:extLst>
          </p:cNvPr>
          <p:cNvSpPr/>
          <p:nvPr/>
        </p:nvSpPr>
        <p:spPr>
          <a:xfrm>
            <a:off x="4441573" y="877942"/>
            <a:ext cx="3947793" cy="461665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Тек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әйелдер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моно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ата-аналық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отбасының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көбею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тенденциясы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3591F79-9CF2-D208-6DD7-BF1402E8C10F}"/>
              </a:ext>
            </a:extLst>
          </p:cNvPr>
          <p:cNvSpPr/>
          <p:nvPr/>
        </p:nvSpPr>
        <p:spPr>
          <a:xfrm rot="10800000" flipV="1">
            <a:off x="4441571" y="2567358"/>
            <a:ext cx="3941356" cy="276999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Тіркелген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неке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санының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азаюы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D908120-9F80-59FB-B12D-AEEBBC1BA549}"/>
              </a:ext>
            </a:extLst>
          </p:cNvPr>
          <p:cNvSpPr/>
          <p:nvPr/>
        </p:nvSpPr>
        <p:spPr>
          <a:xfrm>
            <a:off x="4441571" y="3661568"/>
            <a:ext cx="3947795" cy="646331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altLang="ru-RU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Баланың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тәрбиесі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мен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біліміне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ата-аналардың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қатысуының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азаюы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2A28EE8-877A-3A7A-DF15-A7B9CF39FB8E}"/>
              </a:ext>
            </a:extLst>
          </p:cNvPr>
          <p:cNvSpPr/>
          <p:nvPr/>
        </p:nvSpPr>
        <p:spPr>
          <a:xfrm>
            <a:off x="4441571" y="5002588"/>
            <a:ext cx="3962241" cy="461665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Әкелердің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тәрбие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процесіне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жеткіліксіз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қатысуы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балаларға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әкенің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назарының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болмауы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Прямоугольник 8">
            <a:extLst>
              <a:ext uri="{FF2B5EF4-FFF2-40B4-BE49-F238E27FC236}">
                <a16:creationId xmlns="" xmlns:a16="http://schemas.microsoft.com/office/drawing/2014/main" id="{79348F38-06D8-C1D3-8C8D-1A8F2D947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936" y="79937"/>
            <a:ext cx="6802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ts val="2400"/>
              <a:buFont typeface="Arial" panose="020B0604020202020204" pitchFamily="34" charset="0"/>
            </a:pPr>
            <a:r>
              <a:rPr lang="ru-RU" altLang="ru-RU" sz="1800" b="1" kern="1200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БА</a:t>
            </a:r>
            <a:r>
              <a:rPr lang="kk-KZ" altLang="ru-RU" sz="1800" b="1" kern="1200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ҒДАРЛАМАНЫ</a:t>
            </a:r>
            <a:r>
              <a:rPr lang="ru-RU" altLang="ru-RU" sz="1800" b="1" kern="1200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 </a:t>
            </a:r>
            <a:r>
              <a:rPr lang="ru-RU" altLang="ru-RU" sz="1800" b="1" kern="12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ӘЗІРЛЕУДІҢ ӨЗЕКТІЛІГІ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86F9DFD0-6970-B5D5-2480-3E856CE9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8352" y="6448527"/>
            <a:ext cx="9031406" cy="59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800" i="1" dirty="0"/>
              <a:t>1. </a:t>
            </a:r>
            <a:r>
              <a:rPr lang="ru-RU" altLang="ru-RU" sz="800" i="1" dirty="0" err="1"/>
              <a:t>Аналитикалық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есеп</a:t>
            </a:r>
            <a:r>
              <a:rPr lang="ru-RU" altLang="ru-RU" sz="800" i="1" dirty="0"/>
              <a:t>« «</a:t>
            </a:r>
            <a:r>
              <a:rPr lang="ru-RU" altLang="ru-RU" sz="800" i="1" dirty="0" err="1"/>
              <a:t>Қазақстанның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ата</a:t>
            </a:r>
            <a:r>
              <a:rPr lang="ru-RU" altLang="ru-RU" sz="800" i="1" dirty="0"/>
              <a:t> – </a:t>
            </a:r>
            <a:r>
              <a:rPr lang="ru-RU" altLang="ru-RU" sz="800" i="1" dirty="0" err="1"/>
              <a:t>аналары</a:t>
            </a:r>
            <a:r>
              <a:rPr lang="ru-RU" altLang="ru-RU" sz="800" i="1" dirty="0"/>
              <a:t>: </a:t>
            </a:r>
            <a:r>
              <a:rPr lang="ru-RU" altLang="ru-RU" sz="800" i="1" dirty="0" err="1"/>
              <a:t>пандемиядан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кейінгі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балаларға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білім</a:t>
            </a:r>
            <a:r>
              <a:rPr lang="ru-RU" altLang="ru-RU" sz="800" i="1" dirty="0"/>
              <a:t> беру мен </a:t>
            </a:r>
            <a:r>
              <a:rPr lang="ru-RU" altLang="ru-RU" sz="800" i="1" dirty="0" err="1"/>
              <a:t>тәрбиелеудегі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рөлі</a:t>
            </a:r>
            <a:r>
              <a:rPr lang="ru-RU" altLang="ru-RU" sz="800" i="1" dirty="0"/>
              <a:t>»: </a:t>
            </a:r>
          </a:p>
          <a:p>
            <a:r>
              <a:rPr lang="ru-RU" altLang="ru-RU" sz="800" i="1" dirty="0"/>
              <a:t>С.А. </a:t>
            </a:r>
            <a:r>
              <a:rPr lang="ru-RU" altLang="ru-RU" sz="800" i="1" dirty="0" err="1"/>
              <a:t>Ирсалиев</a:t>
            </a:r>
            <a:r>
              <a:rPr lang="ru-RU" altLang="ru-RU" sz="800" i="1" dirty="0"/>
              <a:t>, М. Б. </a:t>
            </a:r>
            <a:r>
              <a:rPr lang="ru-RU" altLang="ru-RU" sz="800" i="1" dirty="0" err="1"/>
              <a:t>Камзолдаев</a:t>
            </a:r>
            <a:r>
              <a:rPr lang="ru-RU" altLang="ru-RU" sz="800" i="1" dirty="0"/>
              <a:t>, б. б. </a:t>
            </a:r>
            <a:r>
              <a:rPr lang="ru-RU" altLang="ru-RU" sz="800" i="1" dirty="0" err="1"/>
              <a:t>Әбуов</a:t>
            </a:r>
            <a:r>
              <a:rPr lang="ru-RU" altLang="ru-RU" sz="800" i="1" dirty="0"/>
              <a:t>, А. А. </a:t>
            </a:r>
            <a:r>
              <a:rPr lang="ru-RU" altLang="ru-RU" sz="800" i="1" dirty="0" err="1"/>
              <a:t>Ахметжанова</a:t>
            </a:r>
            <a:r>
              <a:rPr lang="ru-RU" altLang="ru-RU" sz="800" i="1" dirty="0"/>
              <a:t>, Р. </a:t>
            </a:r>
            <a:r>
              <a:rPr lang="ru-RU" altLang="ru-RU" sz="800" i="1" dirty="0" err="1"/>
              <a:t>Сыздықбаева-Нұр-сұлтан</a:t>
            </a:r>
            <a:r>
              <a:rPr lang="ru-RU" altLang="ru-RU" sz="800" i="1" dirty="0"/>
              <a:t> Қ.:  «Белес» </a:t>
            </a:r>
            <a:r>
              <a:rPr lang="ru-RU" altLang="ru-RU" sz="800" i="1" dirty="0" err="1"/>
              <a:t>талдау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және</a:t>
            </a:r>
            <a:r>
              <a:rPr lang="ru-RU" altLang="ru-RU" sz="800" i="1" dirty="0"/>
              <a:t> стратегия </a:t>
            </a:r>
            <a:r>
              <a:rPr lang="ru-RU" altLang="ru-RU" sz="800" i="1" dirty="0" err="1"/>
              <a:t>орталығы</a:t>
            </a:r>
            <a:r>
              <a:rPr lang="ru-RU" altLang="ru-RU" sz="800" i="1" dirty="0"/>
              <a:t>» </a:t>
            </a:r>
            <a:r>
              <a:rPr lang="ru-RU" altLang="ru-RU" sz="800" i="1" dirty="0" err="1"/>
              <a:t>қоғамдық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бірлестігі</a:t>
            </a:r>
            <a:r>
              <a:rPr lang="ru-RU" altLang="ru-RU" sz="800" i="1" dirty="0"/>
              <a:t>, 2022. – 251 с</a:t>
            </a:r>
          </a:p>
          <a:p>
            <a:r>
              <a:rPr lang="ru-RU" altLang="ru-RU" sz="800" i="1" dirty="0"/>
              <a:t>2. «</a:t>
            </a:r>
            <a:r>
              <a:rPr lang="ru-RU" altLang="ru-RU" sz="800" i="1" dirty="0" err="1"/>
              <a:t>Қазақстандық</a:t>
            </a:r>
            <a:r>
              <a:rPr lang="ru-RU" altLang="ru-RU" sz="800" i="1" dirty="0"/>
              <a:t> отбасылар-2022» </a:t>
            </a:r>
            <a:r>
              <a:rPr lang="ru-RU" altLang="ru-RU" sz="800" i="1" dirty="0" err="1"/>
              <a:t>ұлттық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баяндамасы</a:t>
            </a:r>
            <a:endParaRPr lang="ru-RU" altLang="ru-RU" sz="800" i="1" dirty="0"/>
          </a:p>
          <a:p>
            <a:r>
              <a:rPr lang="ru-RU" altLang="ru-RU" sz="800" i="1" dirty="0"/>
              <a:t>3. КИОР </a:t>
            </a:r>
            <a:r>
              <a:rPr lang="ru-RU" altLang="ru-RU" sz="800" i="1" dirty="0" err="1"/>
              <a:t>социологиялық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зерттеуі</a:t>
            </a:r>
            <a:endParaRPr lang="ru-RU" altLang="ru-RU" sz="800" i="1" dirty="0"/>
          </a:p>
        </p:txBody>
      </p:sp>
      <p:sp>
        <p:nvSpPr>
          <p:cNvPr id="5" name="Прямоугольник 16">
            <a:extLst>
              <a:ext uri="{FF2B5EF4-FFF2-40B4-BE49-F238E27FC236}">
                <a16:creationId xmlns="" xmlns:a16="http://schemas.microsoft.com/office/drawing/2014/main" id="{2BC6A1C5-DDBB-E021-0437-48EEFC96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80" y="477980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</a:rPr>
              <a:t>АҒЫМДАҒЫ ЖАҒДАЙ</a:t>
            </a:r>
          </a:p>
        </p:txBody>
      </p:sp>
      <p:sp>
        <p:nvSpPr>
          <p:cNvPr id="6" name="TextBox 9301">
            <a:extLst>
              <a:ext uri="{FF2B5EF4-FFF2-40B4-BE49-F238E27FC236}">
                <a16:creationId xmlns="" xmlns:a16="http://schemas.microsoft.com/office/drawing/2014/main" id="{491B2924-4099-3625-A611-E0B9F31E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9477" y="5603631"/>
            <a:ext cx="3961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 err="1">
                <a:solidFill>
                  <a:schemeClr val="tx1"/>
                </a:solidFill>
              </a:rPr>
              <a:t>Отбасылардың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b="1" dirty="0">
                <a:solidFill>
                  <a:schemeClr val="tx1"/>
                </a:solidFill>
              </a:rPr>
              <a:t>3,4%</a:t>
            </a:r>
            <a:r>
              <a:rPr lang="ru-RU" altLang="ru-RU" sz="1100" dirty="0">
                <a:solidFill>
                  <a:schemeClr val="tx1"/>
                </a:solidFill>
              </a:rPr>
              <a:t>  </a:t>
            </a:r>
            <a:r>
              <a:rPr lang="ru-RU" altLang="ru-RU" sz="1100" dirty="0" err="1">
                <a:solidFill>
                  <a:schemeClr val="tx1"/>
                </a:solidFill>
              </a:rPr>
              <a:t>ғана</a:t>
            </a:r>
            <a:r>
              <a:rPr lang="ru-RU" altLang="ru-RU" sz="1100" dirty="0">
                <a:solidFill>
                  <a:schemeClr val="tx1"/>
                </a:solidFill>
              </a:rPr>
              <a:t> бала бос </a:t>
            </a:r>
            <a:r>
              <a:rPr lang="ru-RU" altLang="ru-RU" sz="1100" dirty="0" err="1">
                <a:solidFill>
                  <a:schemeClr val="tx1"/>
                </a:solidFill>
              </a:rPr>
              <a:t>уақытын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</a:rPr>
              <a:t>әкесімен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</a:rPr>
              <a:t>бірге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</a:rPr>
              <a:t>өткізеді</a:t>
            </a:r>
            <a:endParaRPr lang="ru-RU" altLang="ru-RU" sz="900" baseline="30000" dirty="0">
              <a:solidFill>
                <a:schemeClr val="tx1"/>
              </a:solidFill>
            </a:endParaRPr>
          </a:p>
        </p:txBody>
      </p:sp>
      <p:sp>
        <p:nvSpPr>
          <p:cNvPr id="7" name="TextBox 9301">
            <a:extLst>
              <a:ext uri="{FF2B5EF4-FFF2-40B4-BE49-F238E27FC236}">
                <a16:creationId xmlns="" xmlns:a16="http://schemas.microsoft.com/office/drawing/2014/main" id="{A65391B9-0F98-416C-6471-3EC2F631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571" y="2927247"/>
            <a:ext cx="39622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Қ Р </a:t>
            </a:r>
            <a:r>
              <a:rPr lang="ru-RU" sz="1100" dirty="0" err="1"/>
              <a:t>Стратегиялық</a:t>
            </a:r>
            <a:r>
              <a:rPr lang="ru-RU" sz="1100" dirty="0"/>
              <a:t> </a:t>
            </a:r>
            <a:r>
              <a:rPr lang="ru-RU" sz="1100" dirty="0" err="1"/>
              <a:t>жоспарлау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реформалар</a:t>
            </a:r>
            <a:r>
              <a:rPr lang="ru-RU" sz="1100" dirty="0"/>
              <a:t> </a:t>
            </a:r>
            <a:r>
              <a:rPr lang="ru-RU" sz="1100" dirty="0" err="1"/>
              <a:t>агенттігінің</a:t>
            </a:r>
            <a:r>
              <a:rPr lang="ru-RU" sz="1100" dirty="0"/>
              <a:t> </a:t>
            </a:r>
            <a:r>
              <a:rPr lang="ru-RU" sz="1100" dirty="0" err="1"/>
              <a:t>ұлттық</a:t>
            </a:r>
            <a:r>
              <a:rPr lang="ru-RU" sz="1100" dirty="0"/>
              <a:t> статистика </a:t>
            </a:r>
            <a:r>
              <a:rPr lang="ru-RU" sz="1100" dirty="0" err="1"/>
              <a:t>бюросы</a:t>
            </a:r>
            <a:r>
              <a:rPr lang="ru-RU" sz="1100" dirty="0"/>
              <a:t> </a:t>
            </a:r>
            <a:r>
              <a:rPr lang="ru-RU" sz="1100" dirty="0" err="1"/>
              <a:t>мәліметі</a:t>
            </a:r>
            <a:r>
              <a:rPr lang="ru-RU" sz="1100" dirty="0"/>
              <a:t> </a:t>
            </a:r>
            <a:r>
              <a:rPr lang="ru-RU" sz="1100" dirty="0" err="1"/>
              <a:t>бойынша</a:t>
            </a:r>
            <a:r>
              <a:rPr lang="ru-RU" sz="1100" dirty="0"/>
              <a:t>,</a:t>
            </a:r>
            <a:r>
              <a:rPr lang="en-US" sz="1100" dirty="0"/>
              <a:t> Ranking.kz</a:t>
            </a:r>
            <a:r>
              <a:rPr lang="ru-RU" sz="1100" dirty="0"/>
              <a:t>: 2021ж., 9 айда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105,3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</a:rPr>
              <a:t>мың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.  </a:t>
            </a:r>
          </a:p>
          <a:p>
            <a:r>
              <a:rPr lang="ru-RU" sz="1100" dirty="0"/>
              <a:t>2022ж., 9 айда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98,3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</a:rPr>
              <a:t>мың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TextBox 9301">
            <a:extLst>
              <a:ext uri="{FF2B5EF4-FFF2-40B4-BE49-F238E27FC236}">
                <a16:creationId xmlns="" xmlns:a16="http://schemas.microsoft.com/office/drawing/2014/main" id="{DBD07E85-C030-124A-C441-85F8C959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79" y="1392407"/>
            <a:ext cx="3713193" cy="93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>
                <a:solidFill>
                  <a:srgbClr val="002060"/>
                </a:solidFill>
              </a:rPr>
              <a:t>Қ Р </a:t>
            </a:r>
            <a:r>
              <a:rPr lang="ru-RU" sz="1100" dirty="0" err="1">
                <a:solidFill>
                  <a:srgbClr val="002060"/>
                </a:solidFill>
              </a:rPr>
              <a:t>Стратегиялық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жоспарлау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және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реформалар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агенттігінің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ұлттық</a:t>
            </a:r>
            <a:r>
              <a:rPr lang="ru-RU" sz="1100" dirty="0">
                <a:solidFill>
                  <a:srgbClr val="002060"/>
                </a:solidFill>
              </a:rPr>
              <a:t> статистика </a:t>
            </a:r>
            <a:r>
              <a:rPr lang="ru-RU" sz="1100" dirty="0" err="1">
                <a:solidFill>
                  <a:srgbClr val="002060"/>
                </a:solidFill>
              </a:rPr>
              <a:t>бюросы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мәліметі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бойынша</a:t>
            </a:r>
            <a:r>
              <a:rPr lang="kk-KZ" sz="1100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2022ж. – </a:t>
            </a:r>
            <a:r>
              <a:rPr lang="ru-RU" sz="1100" b="1" dirty="0">
                <a:solidFill>
                  <a:srgbClr val="002060"/>
                </a:solidFill>
              </a:rPr>
              <a:t>48 239 </a:t>
            </a:r>
            <a:r>
              <a:rPr lang="ru-RU" sz="1100" dirty="0" err="1">
                <a:solidFill>
                  <a:srgbClr val="002060"/>
                </a:solidFill>
              </a:rPr>
              <a:t>ажырасу</a:t>
            </a:r>
            <a:r>
              <a:rPr lang="ru-RU" sz="1100" dirty="0">
                <a:solidFill>
                  <a:srgbClr val="002060"/>
                </a:solidFill>
              </a:rPr>
              <a:t> / </a:t>
            </a:r>
            <a:r>
              <a:rPr lang="ru-RU" sz="1100" b="1" dirty="0">
                <a:solidFill>
                  <a:srgbClr val="002060"/>
                </a:solidFill>
              </a:rPr>
              <a:t>140 256 </a:t>
            </a:r>
            <a:r>
              <a:rPr lang="ru-RU" sz="1100" dirty="0" err="1">
                <a:solidFill>
                  <a:srgbClr val="002060"/>
                </a:solidFill>
              </a:rPr>
              <a:t>некеге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отырғандардан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(34,4%)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dirty="0"/>
              <a:t> </a:t>
            </a:r>
          </a:p>
        </p:txBody>
      </p:sp>
      <p:sp>
        <p:nvSpPr>
          <p:cNvPr id="9" name="TextBox 9301">
            <a:extLst>
              <a:ext uri="{FF2B5EF4-FFF2-40B4-BE49-F238E27FC236}">
                <a16:creationId xmlns="" xmlns:a16="http://schemas.microsoft.com/office/drawing/2014/main" id="{2508BE2F-EB0C-3BD0-4707-E8A94EB6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650275"/>
            <a:ext cx="3506787" cy="15275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6000"/>
              </a:lnSpc>
              <a:defRPr/>
            </a:pP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Еңбекқорлық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2020ж. - 64,1%, 2021ж. - 61,0%, 2022ж. - 33,8% 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Үлкендерге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құрмет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2020ж. - 54,9%,  2021ж. - 61,3%,  2022ж. - 25,3%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Отанға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деген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сүйіспеншілік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 ж. - 16,4%,  2021ж. - 16,5%,  2022ж. - 7,1% 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Әділдік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2020ж. - 16,2%, 2021ж. - 25,9%, 2022ж. - 7,1%</a:t>
            </a:r>
            <a:endParaRPr lang="ru-RU" altLang="ru-RU" sz="1200" i="1" dirty="0">
              <a:solidFill>
                <a:srgbClr val="002060"/>
              </a:solidFill>
            </a:endParaRPr>
          </a:p>
        </p:txBody>
      </p:sp>
      <p:sp>
        <p:nvSpPr>
          <p:cNvPr id="10" name="TextBox 9301">
            <a:extLst>
              <a:ext uri="{FF2B5EF4-FFF2-40B4-BE49-F238E27FC236}">
                <a16:creationId xmlns="" xmlns:a16="http://schemas.microsoft.com/office/drawing/2014/main" id="{C457278C-4DB3-E401-3FB9-60B8CDCF4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694374"/>
            <a:ext cx="368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 err="1">
                <a:solidFill>
                  <a:schemeClr val="tx1"/>
                </a:solidFill>
              </a:rPr>
              <a:t>Сүйіспеншілік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dirty="0"/>
              <a:t>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39,5% </a:t>
            </a:r>
          </a:p>
          <a:p>
            <a:pPr>
              <a:defRPr/>
            </a:pPr>
            <a:r>
              <a:rPr lang="ru-RU" altLang="ru-RU" sz="1100" dirty="0" err="1">
                <a:solidFill>
                  <a:schemeClr val="tx1"/>
                </a:solidFill>
              </a:rPr>
              <a:t>сенім</a:t>
            </a:r>
            <a:r>
              <a:rPr lang="ru-RU" altLang="ru-RU" sz="1100" dirty="0">
                <a:solidFill>
                  <a:schemeClr val="tx1"/>
                </a:solidFill>
              </a:rPr>
              <a:t>, </a:t>
            </a:r>
            <a:r>
              <a:rPr lang="ru-RU" altLang="ru-RU" sz="1100" dirty="0" err="1">
                <a:solidFill>
                  <a:schemeClr val="tx1"/>
                </a:solidFill>
              </a:rPr>
              <a:t>көзқарасы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</a:rPr>
              <a:t>бірдей</a:t>
            </a:r>
            <a:r>
              <a:rPr lang="ru-RU" altLang="ru-RU" sz="1100" dirty="0">
                <a:solidFill>
                  <a:schemeClr val="tx1"/>
                </a:solidFill>
              </a:rPr>
              <a:t>, </a:t>
            </a:r>
            <a:r>
              <a:rPr lang="ru-RU" altLang="ru-RU" sz="1100" dirty="0" err="1">
                <a:solidFill>
                  <a:schemeClr val="tx1"/>
                </a:solidFill>
              </a:rPr>
              <a:t>өзара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</a:rPr>
              <a:t>түсіністік</a:t>
            </a:r>
            <a:r>
              <a:rPr lang="ru-RU" altLang="ru-RU" sz="1100" dirty="0"/>
              <a:t>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25,4%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="" xmlns:a16="http://schemas.microsoft.com/office/drawing/2014/main" id="{F3B6C5CF-CBC8-0FFA-E2CB-3C50C4D54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571" y="4260723"/>
            <a:ext cx="340548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42% </a:t>
            </a:r>
            <a:r>
              <a:rPr lang="ru-RU" altLang="ru-RU" sz="1100" dirty="0" err="1">
                <a:solidFill>
                  <a:srgbClr val="002060"/>
                </a:solidFill>
              </a:rPr>
              <a:t>ата-аналар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мектептерге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мүлдем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бармайды</a:t>
            </a:r>
            <a:endParaRPr lang="ru-RU" altLang="ru-RU" sz="1100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30%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қызығушылық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танытуы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өте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сирек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немесе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қызығушылық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танытпайды</a:t>
            </a:r>
            <a:endParaRPr lang="ru-RU" altLang="ru-RU" sz="1100" dirty="0">
              <a:solidFill>
                <a:srgbClr val="002060"/>
              </a:solidFill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="" xmlns:a16="http://schemas.microsoft.com/office/drawing/2014/main" id="{A30F3898-166D-F215-F5D7-A0C1A692C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571" y="1400021"/>
            <a:ext cx="3945239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Қ Р </a:t>
            </a:r>
            <a:r>
              <a:rPr lang="ru-RU" sz="1100" dirty="0" err="1"/>
              <a:t>Стратегиялық</a:t>
            </a:r>
            <a:r>
              <a:rPr lang="ru-RU" sz="1100" dirty="0"/>
              <a:t> </a:t>
            </a:r>
            <a:r>
              <a:rPr lang="ru-RU" sz="1100" dirty="0" err="1"/>
              <a:t>жоспарлау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реформалар</a:t>
            </a:r>
            <a:r>
              <a:rPr lang="ru-RU" sz="1100" dirty="0"/>
              <a:t> </a:t>
            </a:r>
            <a:r>
              <a:rPr lang="ru-RU" sz="1100" dirty="0" err="1"/>
              <a:t>агенттігінің</a:t>
            </a:r>
            <a:r>
              <a:rPr lang="ru-RU" sz="1100" dirty="0"/>
              <a:t> </a:t>
            </a:r>
            <a:r>
              <a:rPr lang="ru-RU" sz="1100" dirty="0" err="1"/>
              <a:t>ұлттық</a:t>
            </a:r>
            <a:r>
              <a:rPr lang="ru-RU" sz="1100" dirty="0"/>
              <a:t> статистика </a:t>
            </a:r>
            <a:r>
              <a:rPr lang="ru-RU" sz="1100" dirty="0" err="1"/>
              <a:t>бюросы</a:t>
            </a:r>
            <a:r>
              <a:rPr lang="ru-RU" sz="1100" dirty="0"/>
              <a:t> </a:t>
            </a:r>
            <a:r>
              <a:rPr lang="ru-RU" sz="1100" dirty="0" err="1"/>
              <a:t>мәліметі</a:t>
            </a:r>
            <a:r>
              <a:rPr lang="ru-RU" sz="1100" dirty="0"/>
              <a:t> </a:t>
            </a:r>
            <a:r>
              <a:rPr lang="ru-RU" sz="1100" dirty="0" err="1"/>
              <a:t>бойынша</a:t>
            </a:r>
            <a:endParaRPr lang="ru-RU" sz="1100" dirty="0"/>
          </a:p>
          <a:p>
            <a:r>
              <a:rPr lang="ru-RU" sz="1100" dirty="0"/>
              <a:t>2009ж.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15,1%</a:t>
            </a:r>
            <a:r>
              <a:rPr lang="ru-RU" sz="1100" dirty="0"/>
              <a:t> </a:t>
            </a:r>
            <a:r>
              <a:rPr lang="ru-RU" sz="1100" dirty="0" err="1"/>
              <a:t>отбасында</a:t>
            </a:r>
            <a:r>
              <a:rPr lang="ru-RU" sz="1100" dirty="0"/>
              <a:t>, </a:t>
            </a:r>
            <a:r>
              <a:rPr lang="ru-RU" sz="1100" dirty="0" err="1"/>
              <a:t>балаларымен</a:t>
            </a:r>
            <a:r>
              <a:rPr lang="ru-RU" sz="1100" dirty="0"/>
              <a:t> </a:t>
            </a:r>
            <a:r>
              <a:rPr lang="ru-RU" sz="1100" dirty="0" err="1"/>
              <a:t>бірге</a:t>
            </a:r>
            <a:r>
              <a:rPr lang="ru-RU" sz="1100" dirty="0"/>
              <a:t> </a:t>
            </a:r>
            <a:r>
              <a:rPr lang="ru-RU" sz="1100" dirty="0" err="1"/>
              <a:t>тұратын</a:t>
            </a:r>
            <a:r>
              <a:rPr lang="ru-RU" sz="1100" dirty="0"/>
              <a:t> тек </a:t>
            </a:r>
            <a:r>
              <a:rPr lang="ru-RU" sz="1100" dirty="0" err="1"/>
              <a:t>анасы</a:t>
            </a:r>
            <a:endParaRPr lang="ru-RU" sz="1100" dirty="0"/>
          </a:p>
          <a:p>
            <a:r>
              <a:rPr lang="ru-RU" sz="1100" dirty="0"/>
              <a:t>2021ж.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19,5%</a:t>
            </a:r>
            <a:r>
              <a:rPr lang="ru-RU" sz="1100" dirty="0"/>
              <a:t> </a:t>
            </a:r>
            <a:r>
              <a:rPr lang="ru-RU" sz="1100" dirty="0" err="1"/>
              <a:t>отбасында</a:t>
            </a:r>
            <a:r>
              <a:rPr lang="ru-RU" sz="1100" dirty="0"/>
              <a:t>, </a:t>
            </a:r>
            <a:r>
              <a:rPr lang="ru-RU" sz="1100" dirty="0" err="1"/>
              <a:t>балаларымен</a:t>
            </a:r>
            <a:r>
              <a:rPr lang="ru-RU" sz="1100" dirty="0"/>
              <a:t> </a:t>
            </a:r>
            <a:r>
              <a:rPr lang="ru-RU" sz="1100" dirty="0" err="1"/>
              <a:t>бірге</a:t>
            </a:r>
            <a:r>
              <a:rPr lang="ru-RU" sz="1100" dirty="0"/>
              <a:t> </a:t>
            </a:r>
            <a:r>
              <a:rPr lang="ru-RU" sz="1100" dirty="0" err="1"/>
              <a:t>тұратын</a:t>
            </a:r>
            <a:r>
              <a:rPr lang="ru-RU" sz="1100" dirty="0"/>
              <a:t> тек </a:t>
            </a:r>
            <a:r>
              <a:rPr lang="ru-RU" sz="1100" dirty="0" err="1"/>
              <a:t>анасы</a:t>
            </a:r>
            <a:endParaRPr lang="ru-RU" sz="1100" dirty="0"/>
          </a:p>
          <a:p>
            <a:endParaRPr lang="ru-RU" sz="1100" i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0D4FC49-523C-DAD0-BFFB-12E88FB5B19D}"/>
              </a:ext>
            </a:extLst>
          </p:cNvPr>
          <p:cNvSpPr/>
          <p:nvPr/>
        </p:nvSpPr>
        <p:spPr>
          <a:xfrm>
            <a:off x="241034" y="893694"/>
            <a:ext cx="36738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Некеге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қатысты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ажырасулардың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айтарлықтай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саны: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6A04157-408E-CD40-50D8-B19D90C59246}"/>
              </a:ext>
            </a:extLst>
          </p:cNvPr>
          <p:cNvSpPr/>
          <p:nvPr/>
        </p:nvSpPr>
        <p:spPr>
          <a:xfrm>
            <a:off x="238125" y="2129575"/>
            <a:ext cx="3695520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Балаларда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тәрбиеленетін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құндылықтар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деңгейінің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төмендеуі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590630A-2960-B04A-B12A-726AD5514506}"/>
              </a:ext>
            </a:extLst>
          </p:cNvPr>
          <p:cNvSpPr/>
          <p:nvPr/>
        </p:nvSpPr>
        <p:spPr>
          <a:xfrm>
            <a:off x="238125" y="4204315"/>
            <a:ext cx="3695520" cy="4619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Отбасындағы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эмоционалды-психологиялық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жақындықтың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b="1" dirty="0" err="1">
                <a:solidFill>
                  <a:schemeClr val="accent5">
                    <a:lumMod val="75000"/>
                  </a:schemeClr>
                </a:solidFill>
              </a:rPr>
              <a:t>жоғалуы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4E39B28-1A83-ED01-79E7-0C717113CA4C}"/>
              </a:ext>
            </a:extLst>
          </p:cNvPr>
          <p:cNvSpPr/>
          <p:nvPr/>
        </p:nvSpPr>
        <p:spPr>
          <a:xfrm>
            <a:off x="8686862" y="880328"/>
            <a:ext cx="34647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ҚАЗАҚСТАНДЫҚ ОТБАСЫ</a:t>
            </a:r>
          </a:p>
          <a:p>
            <a:pPr algn="ctr"/>
            <a:r>
              <a:rPr lang="kk-KZ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</a:p>
          <a:p>
            <a:pPr algn="ctr"/>
            <a:endParaRPr lang="kk-KZ" b="1" i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■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kk-KZ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Отбасы институты құндылығының төмендеуі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+mn-lt"/>
              </a:rPr>
              <a:t>■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Отбасын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құру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және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ата-ана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болуды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саналы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түрде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жоспарламауы</a:t>
            </a:r>
            <a:endParaRPr lang="ru-RU" i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■ </a:t>
            </a:r>
            <a:r>
              <a:rPr lang="ru-RU" i="1" dirty="0">
                <a:solidFill>
                  <a:schemeClr val="tx1"/>
                </a:solidFill>
              </a:rPr>
              <a:t>Бала мен </a:t>
            </a:r>
            <a:r>
              <a:rPr lang="ru-RU" i="1" dirty="0" err="1">
                <a:solidFill>
                  <a:schemeClr val="tx1"/>
                </a:solidFill>
              </a:rPr>
              <a:t>ата-ана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қарым-қатынасының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бұзылуы</a:t>
            </a:r>
            <a:endParaRPr lang="ru-RU" i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■ </a:t>
            </a:r>
            <a:r>
              <a:rPr lang="ru-RU" i="1" dirty="0" err="1">
                <a:solidFill>
                  <a:schemeClr val="tx1"/>
                </a:solidFill>
              </a:rPr>
              <a:t>Ұлттық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мәдениетпен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байланысты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жоғалту</a:t>
            </a:r>
            <a:endParaRPr lang="ru-RU" i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■ </a:t>
            </a:r>
            <a:r>
              <a:rPr lang="ru-RU" i="1" dirty="0" err="1">
                <a:solidFill>
                  <a:schemeClr val="tx1"/>
                </a:solidFill>
              </a:rPr>
              <a:t>Девиантты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ата-ана</a:t>
            </a:r>
            <a:r>
              <a:rPr lang="ru-RU" i="1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білімі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төмен</a:t>
            </a:r>
            <a:r>
              <a:rPr lang="ru-RU" i="1" dirty="0">
                <a:solidFill>
                  <a:schemeClr val="tx1"/>
                </a:solidFill>
              </a:rPr>
              <a:t>, алкоголизм, </a:t>
            </a:r>
            <a:r>
              <a:rPr lang="ru-RU" i="1" dirty="0" err="1">
                <a:solidFill>
                  <a:schemeClr val="tx1"/>
                </a:solidFill>
              </a:rPr>
              <a:t>нашақорлық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және</a:t>
            </a:r>
            <a:r>
              <a:rPr lang="ru-RU" i="1" dirty="0">
                <a:solidFill>
                  <a:schemeClr val="tx1"/>
                </a:solidFill>
              </a:rPr>
              <a:t> т. б.)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26FCE74-FACD-1200-D8B8-6B5A6960ACFB}"/>
              </a:ext>
            </a:extLst>
          </p:cNvPr>
          <p:cNvSpPr/>
          <p:nvPr/>
        </p:nvSpPr>
        <p:spPr>
          <a:xfrm>
            <a:off x="246063" y="5200178"/>
            <a:ext cx="368501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Отбасындағы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тұрмыстық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зорлық-зомбылық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фактілерінің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ұлғаюы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E1CB7EB-F8FB-E2B3-6413-BB6C76CD5C6F}"/>
              </a:ext>
            </a:extLst>
          </p:cNvPr>
          <p:cNvSpPr/>
          <p:nvPr/>
        </p:nvSpPr>
        <p:spPr>
          <a:xfrm>
            <a:off x="217880" y="5688582"/>
            <a:ext cx="41716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2021ж. – 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61 464тіркелген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</a:rPr>
              <a:t>жағдайлар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dirty="0"/>
              <a:t>2022ж., 9 ай ішінде-100 000-нан </a:t>
            </a:r>
            <a:r>
              <a:rPr lang="ru-RU" sz="1100" dirty="0" err="1"/>
              <a:t>астам</a:t>
            </a:r>
            <a:r>
              <a:rPr lang="ru-RU" sz="1100" dirty="0"/>
              <a:t> </a:t>
            </a:r>
            <a:r>
              <a:rPr lang="ru-RU" sz="1100" dirty="0" err="1"/>
              <a:t>жағдай</a:t>
            </a:r>
            <a:r>
              <a:rPr lang="ru-RU" sz="1100" dirty="0"/>
              <a:t> </a:t>
            </a:r>
            <a:r>
              <a:rPr lang="ru-RU" sz="1100" dirty="0" err="1"/>
              <a:t>тіркелген</a:t>
            </a:r>
            <a:endParaRPr lang="ru-RU" sz="1100" dirty="0"/>
          </a:p>
          <a:p>
            <a:r>
              <a:rPr lang="en-US" sz="1100" i="1" dirty="0" err="1"/>
              <a:t>factcheck</a:t>
            </a:r>
            <a:r>
              <a:rPr lang="ru-RU" sz="1100" i="1" dirty="0"/>
              <a:t>.</a:t>
            </a:r>
            <a:r>
              <a:rPr lang="en-US" sz="1100" i="1" dirty="0" err="1"/>
              <a:t>kz</a:t>
            </a:r>
            <a:r>
              <a:rPr lang="kk-KZ" sz="1100" i="1" dirty="0"/>
              <a:t> деректері бойынша</a:t>
            </a:r>
            <a:endParaRPr lang="ru-RU" sz="1100" i="1" dirty="0"/>
          </a:p>
        </p:txBody>
      </p:sp>
      <p:sp>
        <p:nvSpPr>
          <p:cNvPr id="23" name="Стрелка вниз 25">
            <a:extLst>
              <a:ext uri="{FF2B5EF4-FFF2-40B4-BE49-F238E27FC236}">
                <a16:creationId xmlns="" xmlns:a16="http://schemas.microsoft.com/office/drawing/2014/main" id="{D63C74AE-CD66-9B04-47E0-9AB00815E0D5}"/>
              </a:ext>
            </a:extLst>
          </p:cNvPr>
          <p:cNvSpPr/>
          <p:nvPr/>
        </p:nvSpPr>
        <p:spPr>
          <a:xfrm>
            <a:off x="10217946" y="4218512"/>
            <a:ext cx="534838" cy="381114"/>
          </a:xfrm>
          <a:prstGeom prst="downArrow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94559FCB-A178-64B5-00A9-F24528FAF05F}"/>
              </a:ext>
            </a:extLst>
          </p:cNvPr>
          <p:cNvSpPr/>
          <p:nvPr/>
        </p:nvSpPr>
        <p:spPr>
          <a:xfrm>
            <a:off x="8897293" y="4759407"/>
            <a:ext cx="3160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sz="1600" i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1600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16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1600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ағарту</a:t>
            </a:r>
            <a:r>
              <a:rPr lang="ru-RU" sz="1600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sz="1600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ұймдастыру</a:t>
            </a:r>
            <a:endParaRPr lang="ru-RU" sz="1600" i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13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" y="-123567"/>
            <a:ext cx="1218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F8B6B6A-2F4E-431A-85EC-9F679663FBA7}" type="slidenum">
              <a:rPr lang="ru-RU"/>
              <a:pPr algn="ctr"/>
              <a:t>4</a:t>
            </a:fld>
            <a:endParaRPr lang="ru-RU"/>
          </a:p>
        </p:txBody>
      </p:sp>
      <p:pic>
        <p:nvPicPr>
          <p:cNvPr id="2458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062" y="3281191"/>
            <a:ext cx="19923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54025" y="6021388"/>
            <a:ext cx="1547813" cy="115887"/>
          </a:xfrm>
          <a:prstGeom prst="rect">
            <a:avLst/>
          </a:prstGeom>
          <a:solidFill>
            <a:srgbClr val="48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Прямоугольник 1"/>
          <p:cNvSpPr>
            <a:spLocks noChangeArrowheads="1"/>
          </p:cNvSpPr>
          <p:nvPr/>
        </p:nvSpPr>
        <p:spPr bwMode="auto">
          <a:xfrm>
            <a:off x="1999779" y="722484"/>
            <a:ext cx="9673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b="1" i="1" dirty="0" err="1"/>
              <a:t>Ата-аналарды</a:t>
            </a:r>
            <a:r>
              <a:rPr lang="ru-RU" sz="1600" b="1" i="1" dirty="0"/>
              <a:t> </a:t>
            </a:r>
            <a:r>
              <a:rPr lang="ru-RU" sz="1600" b="1" i="1" dirty="0" err="1"/>
              <a:t>педагогикалық қолдау орталығы </a:t>
            </a:r>
            <a:r>
              <a:rPr lang="ru-RU" sz="1600" b="1" i="1" dirty="0"/>
              <a:t>– </a:t>
            </a:r>
          </a:p>
          <a:p>
            <a:pPr algn="ctr" eaLnBrk="1" hangingPunct="1"/>
            <a:r>
              <a:rPr lang="ru-RU" sz="1600" i="1" dirty="0" err="1"/>
              <a:t>ата-аналар</a:t>
            </a:r>
            <a:r>
              <a:rPr lang="ru-RU" sz="1600" i="1" dirty="0"/>
              <a:t> </a:t>
            </a:r>
            <a:r>
              <a:rPr lang="ru-RU" sz="1600" i="1" dirty="0" err="1"/>
              <a:t>қауымын, отбасын</a:t>
            </a:r>
            <a:r>
              <a:rPr lang="ru-RU" sz="1600" i="1" dirty="0"/>
              <a:t> </a:t>
            </a:r>
            <a:r>
              <a:rPr lang="ru-RU" sz="1600" i="1" dirty="0" err="1"/>
              <a:t>нығайтуға, отбасылық және қоғамдық тәрбие байланысына</a:t>
            </a:r>
            <a:r>
              <a:rPr lang="ru-RU" sz="1600" i="1" dirty="0"/>
              <a:t> </a:t>
            </a:r>
            <a:r>
              <a:rPr lang="ru-RU" sz="1600" i="1" dirty="0" err="1"/>
              <a:t>мүдделі әкімшілік және педагогикалық қызметкерлерді біріктіреді</a:t>
            </a:r>
            <a:r>
              <a:rPr lang="ru-RU" sz="1600" i="1" dirty="0"/>
              <a:t> </a:t>
            </a:r>
            <a:r>
              <a:rPr lang="ru-RU" sz="1600" i="1" dirty="0" err="1"/>
              <a:t>және балалардың заңды өкілдерінің құзыреттерін қалыптастыруға бағытталған, білім</a:t>
            </a:r>
            <a:r>
              <a:rPr lang="ru-RU" sz="1600" i="1" dirty="0"/>
              <a:t> </a:t>
            </a:r>
            <a:r>
              <a:rPr lang="ru-RU" sz="1600" i="1" dirty="0" err="1"/>
              <a:t>алушыларды</a:t>
            </a:r>
            <a:r>
              <a:rPr lang="ru-RU" sz="1600" i="1" dirty="0"/>
              <a:t> </a:t>
            </a:r>
            <a:r>
              <a:rPr lang="ru-RU" sz="1600" i="1" dirty="0" err="1"/>
              <a:t>тәрбиелеу, дамыту</a:t>
            </a:r>
            <a:r>
              <a:rPr lang="ru-RU" sz="1600" i="1" dirty="0"/>
              <a:t> </a:t>
            </a:r>
            <a:r>
              <a:rPr lang="ru-RU" sz="1600" i="1" dirty="0" err="1"/>
              <a:t>және оларға білім</a:t>
            </a:r>
            <a:r>
              <a:rPr lang="ru-RU" sz="1600" i="1" dirty="0"/>
              <a:t> беру </a:t>
            </a:r>
            <a:r>
              <a:rPr lang="ru-RU" sz="1600" i="1" dirty="0" err="1"/>
              <a:t>мәселелерін тиімді</a:t>
            </a:r>
            <a:r>
              <a:rPr lang="ru-RU" sz="1600" i="1" dirty="0"/>
              <a:t> </a:t>
            </a:r>
            <a:r>
              <a:rPr lang="ru-RU" sz="1600" i="1" dirty="0" err="1"/>
              <a:t>шешуге</a:t>
            </a:r>
            <a:r>
              <a:rPr lang="ru-RU" sz="1600" i="1" dirty="0"/>
              <a:t> </a:t>
            </a:r>
            <a:r>
              <a:rPr lang="ru-RU" sz="1600" i="1" dirty="0" err="1"/>
              <a:t>мүмкіндік береді</a:t>
            </a:r>
            <a:r>
              <a:rPr lang="ru-RU" sz="1600" i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78228" y="600118"/>
            <a:ext cx="9803026" cy="16335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4" name="Прямоугольник 5"/>
          <p:cNvSpPr>
            <a:spLocks noChangeArrowheads="1"/>
          </p:cNvSpPr>
          <p:nvPr/>
        </p:nvSpPr>
        <p:spPr bwMode="auto">
          <a:xfrm>
            <a:off x="2265278" y="2627441"/>
            <a:ext cx="9412287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1" hangingPunct="1">
              <a:lnSpc>
                <a:spcPct val="107000"/>
              </a:lnSpc>
            </a:pPr>
            <a:r>
              <a:rPr lang="kk-KZ" sz="1600" b="1" dirty="0">
                <a:solidFill>
                  <a:srgbClr val="000000"/>
                </a:solidFill>
              </a:rPr>
              <a:t>Мақсаты: </a:t>
            </a:r>
            <a:r>
              <a:rPr lang="kk-KZ" sz="1600" dirty="0">
                <a:solidFill>
                  <a:srgbClr val="000000"/>
                </a:solidFill>
              </a:rPr>
              <a:t>балаларды оқыту және тәрбиелеу мәселесі бойынша мектептің ата-аналармен қарым-қатынасын күшейту, сондай-ақ берекелі отбасы мәдениетін дамыту</a:t>
            </a:r>
          </a:p>
          <a:p>
            <a:pPr indent="449263" algn="just" eaLnBrk="1" hangingPunct="1">
              <a:lnSpc>
                <a:spcPct val="107000"/>
              </a:lnSpc>
            </a:pPr>
            <a:endParaRPr lang="kk-KZ" sz="1600" b="1" dirty="0">
              <a:solidFill>
                <a:srgbClr val="000000"/>
              </a:solidFill>
            </a:endParaRPr>
          </a:p>
          <a:p>
            <a:pPr indent="449263" algn="just" eaLnBrk="1" hangingPunct="1">
              <a:lnSpc>
                <a:spcPct val="107000"/>
              </a:lnSpc>
            </a:pPr>
            <a:r>
              <a:rPr lang="kk-KZ" sz="1600" b="1" dirty="0">
                <a:solidFill>
                  <a:srgbClr val="000000"/>
                </a:solidFill>
              </a:rPr>
              <a:t>Міндеттері:</a:t>
            </a:r>
            <a:endParaRPr lang="ru-RU" sz="1600" dirty="0"/>
          </a:p>
          <a:p>
            <a:pPr indent="449263" algn="just" eaLnBrk="1" hangingPunct="1">
              <a:lnSpc>
                <a:spcPct val="107000"/>
              </a:lnSpc>
              <a:buFont typeface="Wingdings" pitchFamily="2" charset="2"/>
              <a:buChar char="q"/>
            </a:pPr>
            <a:r>
              <a:rPr lang="kk-KZ" sz="1600" dirty="0">
                <a:solidFill>
                  <a:srgbClr val="000000"/>
                </a:solidFill>
              </a:rPr>
              <a:t>1) балалардың әл-ауқатын қамтамасыз ету үшін ата-аналардың педагогикалық мәдениетін, психологиялық және әлеуметтік құзыреттерін дамытуда ата-аналарға жүйелі педагогикалық қолдауды ұйымдастыру; </a:t>
            </a:r>
          </a:p>
          <a:p>
            <a:pPr indent="449263" algn="just" eaLnBrk="1" hangingPunct="1">
              <a:lnSpc>
                <a:spcPct val="107000"/>
              </a:lnSpc>
              <a:buFont typeface="Wingdings" pitchFamily="2" charset="2"/>
              <a:buChar char="q"/>
            </a:pPr>
            <a:r>
              <a:rPr lang="kk-KZ" sz="1600" dirty="0">
                <a:solidFill>
                  <a:srgbClr val="000000"/>
                </a:solidFill>
              </a:rPr>
              <a:t>2) балаларды тәрбиелеу мен дамытуда орта білім беру ұйымы мен отбасы арасындағы өзара іс-қимылды нығайту;</a:t>
            </a:r>
          </a:p>
          <a:p>
            <a:pPr indent="449263" algn="just" eaLnBrk="1" hangingPunct="1">
              <a:lnSpc>
                <a:spcPct val="107000"/>
              </a:lnSpc>
              <a:buFont typeface="Wingdings" pitchFamily="2" charset="2"/>
              <a:buChar char="q"/>
            </a:pPr>
            <a:r>
              <a:rPr lang="kk-KZ" sz="1600" dirty="0">
                <a:solidFill>
                  <a:srgbClr val="000000"/>
                </a:solidFill>
              </a:rPr>
              <a:t>3) балаларды тәрбиелеу мен дамытуда ата-аналардың жауапкершілігін арттыру.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5015" t="50804" r="34895" b="14364"/>
          <a:stretch/>
        </p:blipFill>
        <p:spPr>
          <a:xfrm>
            <a:off x="298054" y="464559"/>
            <a:ext cx="1479176" cy="1712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7938"/>
            <a:ext cx="121904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5507038" y="4897438"/>
            <a:ext cx="5664200" cy="949325"/>
          </a:xfrm>
          <a:prstGeom prst="roundRect">
            <a:avLst/>
          </a:prstGeom>
          <a:solidFill>
            <a:schemeClr val="bg1"/>
          </a:solidFill>
          <a:ln>
            <a:solidFill>
              <a:srgbClr val="48AC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7038" y="3357563"/>
            <a:ext cx="5664200" cy="1168400"/>
          </a:xfrm>
          <a:prstGeom prst="roundRect">
            <a:avLst/>
          </a:prstGeom>
          <a:solidFill>
            <a:schemeClr val="bg1"/>
          </a:solidFill>
          <a:ln>
            <a:solidFill>
              <a:srgbClr val="48AC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7038" y="2066925"/>
            <a:ext cx="5664200" cy="947738"/>
          </a:xfrm>
          <a:prstGeom prst="roundRect">
            <a:avLst/>
          </a:prstGeom>
          <a:solidFill>
            <a:schemeClr val="bg1"/>
          </a:solidFill>
          <a:ln>
            <a:solidFill>
              <a:srgbClr val="48AC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7888" y="4062413"/>
            <a:ext cx="3502025" cy="406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7888" y="4654550"/>
            <a:ext cx="3502025" cy="406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7888" y="5235575"/>
            <a:ext cx="3502025" cy="406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0" name="Прямоугольник 4"/>
          <p:cNvSpPr>
            <a:spLocks noChangeArrowheads="1"/>
          </p:cNvSpPr>
          <p:nvPr/>
        </p:nvSpPr>
        <p:spPr bwMode="auto">
          <a:xfrm>
            <a:off x="5926138" y="4941888"/>
            <a:ext cx="49784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dirty="0" err="1"/>
              <a:t>«Даналық мектебі</a:t>
            </a:r>
            <a:r>
              <a:rPr lang="ru-RU" dirty="0"/>
              <a:t>» клубы: </a:t>
            </a:r>
          </a:p>
          <a:p>
            <a:pPr algn="ctr" eaLnBrk="1" hangingPunct="1"/>
            <a:r>
              <a:rPr lang="ru-RU" sz="1600" dirty="0"/>
              <a:t>«</a:t>
            </a:r>
            <a:r>
              <a:rPr lang="ru-RU" sz="1600" dirty="0" err="1"/>
              <a:t>Аталар</a:t>
            </a:r>
            <a:r>
              <a:rPr lang="ru-RU" sz="1600" dirty="0"/>
              <a:t> </a:t>
            </a:r>
            <a:r>
              <a:rPr lang="ru-RU" sz="1600" dirty="0" err="1"/>
              <a:t>мектебі</a:t>
            </a:r>
            <a:r>
              <a:rPr lang="ru-RU" sz="1600" dirty="0"/>
              <a:t>», </a:t>
            </a:r>
            <a:r>
              <a:rPr lang="ru-RU" sz="1600" dirty="0" err="1"/>
              <a:t>«Әжелер мектебі</a:t>
            </a:r>
            <a:r>
              <a:rPr lang="ru-RU" sz="1600" dirty="0"/>
              <a:t>», </a:t>
            </a:r>
            <a:r>
              <a:rPr lang="ru-RU" sz="1600" dirty="0" err="1"/>
              <a:t>«Ағалар мектебі</a:t>
            </a:r>
            <a:r>
              <a:rPr lang="ru-RU" sz="1600" dirty="0"/>
              <a:t>», </a:t>
            </a:r>
            <a:r>
              <a:rPr lang="ru-RU" sz="1600" dirty="0" err="1"/>
              <a:t>«Жеңгелер мектебі</a:t>
            </a:r>
            <a:r>
              <a:rPr lang="ru-RU" sz="1600" dirty="0"/>
              <a:t>» </a:t>
            </a:r>
          </a:p>
        </p:txBody>
      </p:sp>
      <p:sp>
        <p:nvSpPr>
          <p:cNvPr id="25611" name="Прямоугольник 5"/>
          <p:cNvSpPr>
            <a:spLocks noChangeArrowheads="1"/>
          </p:cNvSpPr>
          <p:nvPr/>
        </p:nvSpPr>
        <p:spPr bwMode="auto">
          <a:xfrm>
            <a:off x="1335088" y="725488"/>
            <a:ext cx="9674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k-KZ" sz="2400" b="1"/>
              <a:t>Психологиялық-педагогикалық ағартудың мазмұны</a:t>
            </a:r>
            <a:endParaRPr lang="ru-RU" sz="2400" b="1"/>
          </a:p>
        </p:txBody>
      </p:sp>
      <p:sp>
        <p:nvSpPr>
          <p:cNvPr id="25612" name="Прямоугольник 2"/>
          <p:cNvSpPr>
            <a:spLocks noChangeArrowheads="1"/>
          </p:cNvSpPr>
          <p:nvPr/>
        </p:nvSpPr>
        <p:spPr bwMode="auto">
          <a:xfrm>
            <a:off x="812800" y="2251075"/>
            <a:ext cx="3632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 err="1"/>
              <a:t>Ата</a:t>
            </a:r>
            <a:r>
              <a:rPr lang="ru-RU" sz="2000" dirty="0"/>
              <a:t> </a:t>
            </a:r>
            <a:r>
              <a:rPr lang="ru-RU" sz="2000" dirty="0" err="1"/>
              <a:t>аналарды</a:t>
            </a:r>
            <a:r>
              <a:rPr lang="ru-RU" sz="2000" dirty="0"/>
              <a:t> </a:t>
            </a:r>
            <a:r>
              <a:rPr lang="ru-RU" sz="2000" dirty="0" err="1"/>
              <a:t>қолдау балалардың жас</a:t>
            </a:r>
            <a:r>
              <a:rPr lang="ru-RU" sz="2000" dirty="0"/>
              <a:t> </a:t>
            </a:r>
            <a:r>
              <a:rPr lang="ru-RU" sz="2000" dirty="0" err="1"/>
              <a:t>ерекшелігіне</a:t>
            </a:r>
            <a:r>
              <a:rPr lang="ru-RU" sz="2000" dirty="0"/>
              <a:t> </a:t>
            </a:r>
            <a:r>
              <a:rPr lang="ru-RU" sz="2000" dirty="0" err="1"/>
              <a:t>сай</a:t>
            </a:r>
            <a:r>
              <a:rPr lang="ru-RU" sz="2000" dirty="0"/>
              <a:t> </a:t>
            </a:r>
            <a:r>
              <a:rPr lang="ru-RU" sz="2000" dirty="0" err="1"/>
              <a:t>білім</a:t>
            </a:r>
            <a:r>
              <a:rPr lang="ru-RU" sz="2000" dirty="0"/>
              <a:t> беру </a:t>
            </a:r>
            <a:r>
              <a:rPr lang="ru-RU" sz="2000" dirty="0" err="1"/>
              <a:t>курстарының бірін</a:t>
            </a:r>
            <a:r>
              <a:rPr lang="ru-RU" sz="2000" dirty="0"/>
              <a:t> </a:t>
            </a:r>
            <a:r>
              <a:rPr lang="ru-RU" sz="2000" dirty="0" err="1"/>
              <a:t>таңдауға сәйкес жүзеге асырылады</a:t>
            </a:r>
            <a:r>
              <a:rPr lang="ru-RU" sz="2000" dirty="0"/>
              <a:t>: </a:t>
            </a:r>
            <a:endParaRPr lang="en-US" sz="2000" dirty="0"/>
          </a:p>
          <a:p>
            <a:pPr algn="ctr" eaLnBrk="1" hangingPunct="1"/>
            <a:endParaRPr lang="en-US" sz="2000" dirty="0"/>
          </a:p>
          <a:p>
            <a:pPr algn="ctr" eaLnBrk="1" hangingPunct="1"/>
            <a:r>
              <a:rPr lang="ru-RU" sz="2000" b="1" dirty="0">
                <a:solidFill>
                  <a:srgbClr val="2F5597"/>
                </a:solidFill>
                <a:latin typeface="Calibri" pitchFamily="34" charset="0"/>
                <a:sym typeface="Arial" charset="0"/>
              </a:rPr>
              <a:t>1-4 СЫНЫП ОҚУШЫЛАРЫ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ru-RU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000" b="1" dirty="0">
                <a:solidFill>
                  <a:srgbClr val="2F5597"/>
                </a:solidFill>
                <a:latin typeface="Calibri" pitchFamily="34" charset="0"/>
                <a:sym typeface="Arial" charset="0"/>
              </a:rPr>
              <a:t>5-9 СЫНЫП ОҚУШЫЛАРЫ</a:t>
            </a:r>
          </a:p>
          <a:p>
            <a:pPr algn="ctr" eaLnBrk="1" hangingPunct="1"/>
            <a:endParaRPr lang="ru-RU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000" b="1" dirty="0">
                <a:solidFill>
                  <a:srgbClr val="2F5597"/>
                </a:solidFill>
                <a:latin typeface="Calibri" pitchFamily="34" charset="0"/>
                <a:sym typeface="Arial" charset="0"/>
              </a:rPr>
              <a:t>10-11 СЫНЫП ОҚУШЫЛАРЫ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613" name="Прямоугольник 6"/>
          <p:cNvSpPr>
            <a:spLocks noChangeArrowheads="1"/>
          </p:cNvSpPr>
          <p:nvPr/>
        </p:nvSpPr>
        <p:spPr bwMode="auto">
          <a:xfrm>
            <a:off x="5384800" y="2054225"/>
            <a:ext cx="6061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dirty="0" err="1"/>
              <a:t>Ата-аналарды</a:t>
            </a:r>
            <a:r>
              <a:rPr lang="ru-RU" dirty="0"/>
              <a:t> </a:t>
            </a:r>
            <a:r>
              <a:rPr lang="ru-RU" dirty="0" err="1"/>
              <a:t>оқытуға арналған қосымша материалдар</a:t>
            </a:r>
            <a:r>
              <a:rPr lang="ru-RU" dirty="0"/>
              <a:t> </a:t>
            </a:r>
            <a:endParaRPr lang="ru-RU" dirty="0" smtClean="0"/>
          </a:p>
          <a:p>
            <a:pPr algn="ctr" eaLnBrk="1" hangingPunct="1"/>
            <a:r>
              <a:rPr lang="ru-RU" dirty="0" err="1" smtClean="0"/>
              <a:t>Орталықтың </a:t>
            </a:r>
            <a:r>
              <a:rPr lang="ru-RU" dirty="0" err="1"/>
              <a:t>цифрлық </a:t>
            </a:r>
            <a:r>
              <a:rPr lang="ru-RU" dirty="0" err="1" smtClean="0"/>
              <a:t>платформасында</a:t>
            </a:r>
            <a:r>
              <a:rPr lang="ru-RU" dirty="0" smtClean="0"/>
              <a:t> </a:t>
            </a:r>
            <a:r>
              <a:rPr lang="ru-RU" dirty="0" err="1"/>
              <a:t>орналастырылады</a:t>
            </a:r>
            <a:r>
              <a:rPr lang="ru-RU" dirty="0"/>
              <a:t>.</a:t>
            </a:r>
          </a:p>
        </p:txBody>
      </p:sp>
      <p:sp>
        <p:nvSpPr>
          <p:cNvPr id="25614" name="Прямоугольник 7"/>
          <p:cNvSpPr>
            <a:spLocks noChangeArrowheads="1"/>
          </p:cNvSpPr>
          <p:nvPr/>
        </p:nvSpPr>
        <p:spPr bwMode="auto">
          <a:xfrm>
            <a:off x="5926138" y="3614738"/>
            <a:ext cx="482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dirty="0" err="1"/>
              <a:t>Көлемі </a:t>
            </a:r>
            <a:r>
              <a:rPr lang="ru-RU" b="1" dirty="0"/>
              <a:t>8 </a:t>
            </a:r>
            <a:r>
              <a:rPr lang="ru-RU" b="1" dirty="0" err="1"/>
              <a:t>сағаттық </a:t>
            </a:r>
            <a:r>
              <a:rPr lang="ru-RU" dirty="0" err="1"/>
              <a:t>курсты</a:t>
            </a:r>
            <a:r>
              <a:rPr lang="ru-RU" dirty="0"/>
              <a:t> </a:t>
            </a:r>
            <a:r>
              <a:rPr lang="ru-RU" dirty="0" err="1"/>
              <a:t>оқу ұзақтығы </a:t>
            </a:r>
            <a:r>
              <a:rPr lang="ru-RU" dirty="0"/>
              <a:t>–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оқу жылы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0" y="0"/>
            <a:ext cx="42608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2F5597"/>
                </a:solidFill>
                <a:sym typeface="Arial" charset="0"/>
              </a:rPr>
              <a:t>1-4 СЫНЫП ОҚУШЫЛАРЫНЫҢ АТА-АНАСЫНА АРНАЛҒАН САБАҚТАРДЫҢ МАЗМҰНЫ </a:t>
            </a:r>
            <a:endParaRPr lang="ru-RU" sz="1400" b="1" dirty="0">
              <a:solidFill>
                <a:srgbClr val="2F5597"/>
              </a:solidFill>
              <a:cs typeface="Times New Roman" pitchFamily="18" charset="0"/>
              <a:sym typeface="Arial" charset="0"/>
            </a:endParaRP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3903663" y="3175"/>
            <a:ext cx="4384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400" b="1" dirty="0">
                <a:solidFill>
                  <a:srgbClr val="2F5597"/>
                </a:solidFill>
                <a:sym typeface="Arial" charset="0"/>
              </a:rPr>
              <a:t>5-9 СЫНЫП ОҚУШЫЛАРЫНЫҢ АТА-АНАЛАРЫНА АРНАЛҒАН САБАҚТАРДЫҢ МАЗМҰНЫ </a:t>
            </a:r>
            <a:endParaRPr lang="ru-RU" sz="1400" b="1" dirty="0">
              <a:solidFill>
                <a:srgbClr val="2F5597"/>
              </a:solidFill>
              <a:cs typeface="Times New Roman" pitchFamily="18" charset="0"/>
              <a:sym typeface="Arial" charset="0"/>
            </a:endParaRPr>
          </a:p>
          <a:p>
            <a:pPr algn="ctr"/>
            <a:endParaRPr lang="ru-RU" sz="1400" b="1" dirty="0">
              <a:solidFill>
                <a:srgbClr val="2F5597"/>
              </a:solidFill>
              <a:sym typeface="Arial" charset="0"/>
            </a:endParaRP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8107363" y="0"/>
            <a:ext cx="40338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400" b="1" dirty="0">
                <a:solidFill>
                  <a:srgbClr val="2F5597"/>
                </a:solidFill>
                <a:sym typeface="Arial" charset="0"/>
              </a:rPr>
              <a:t>10-11 СЫНЫП ОҚУШЫЛАРЫНЫҢ АТА-АНАЛАРЫНА АРНАЛҒАН САБАҚТАРДЫҢ МАЗМҰНЫ </a:t>
            </a:r>
            <a:endParaRPr lang="ru-RU" sz="1400" b="1" dirty="0">
              <a:solidFill>
                <a:srgbClr val="2F5597"/>
              </a:solidFill>
              <a:cs typeface="Times New Roman" pitchFamily="18" charset="0"/>
              <a:sym typeface="Arial" charset="0"/>
            </a:endParaRPr>
          </a:p>
          <a:p>
            <a:pPr algn="ctr"/>
            <a:endParaRPr lang="ru-RU" sz="1400" b="1" dirty="0">
              <a:solidFill>
                <a:srgbClr val="2F5597"/>
              </a:solidFill>
              <a:sym typeface="Arial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49225" y="831850"/>
          <a:ext cx="3754438" cy="4876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4438">
                  <a:extLst>
                    <a:ext uri="{9D8B030D-6E8A-4147-A177-3AD203B41FA5}"/>
                  </a:extLst>
                </a:gridCol>
              </a:tblGrid>
              <a:tr h="47119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k-KZ" sz="1400" b="0" u="none" strike="noStrike" kern="1200" dirty="0">
                          <a:effectLst/>
                        </a:rPr>
                        <a:t>Отбасы - бақыт бесігі </a:t>
                      </a:r>
                      <a:endParaRPr lang="x-none" sz="1400" b="0" u="none" strike="noStrike" dirty="0">
                        <a:effectLst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kern="1200" dirty="0" smtClean="0">
                          <a:effectLst/>
                        </a:rPr>
                        <a:t>Ата-ана өмірінің жобасы – бақытты адам</a:t>
                      </a:r>
                      <a:endParaRPr lang="x-none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u="none" strike="noStrike" kern="1200" dirty="0">
                          <a:effectLst/>
                        </a:rPr>
                        <a:t>Білімдіге дүние жарық. </a:t>
                      </a:r>
                      <a:r>
                        <a:rPr lang="kk-KZ" sz="1400" b="0" u="none" strike="noStrike" kern="1200" dirty="0" smtClean="0">
                          <a:effectLst/>
                        </a:rPr>
                        <a:t>Біліп, тану қуанышы: сүйсініп оқимыз</a:t>
                      </a:r>
                      <a:endParaRPr lang="x-none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/>
                </a:extLst>
              </a:tr>
              <a:tr h="44147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k-KZ" sz="1400" b="0" u="none" strike="noStrike" kern="1200" dirty="0">
                          <a:effectLst/>
                        </a:rPr>
                        <a:t>Әрбір бала – жарық </a:t>
                      </a:r>
                      <a:r>
                        <a:rPr lang="kk-KZ" sz="1400" b="0" u="none" strike="noStrike" kern="1200" dirty="0" smtClean="0">
                          <a:effectLst/>
                        </a:rPr>
                        <a:t>жұлдыз: оны қалай ашамыз   </a:t>
                      </a:r>
                      <a:endParaRPr lang="x-none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k-KZ" sz="1400" b="0" u="none" strike="noStrike" kern="1200" dirty="0">
                          <a:effectLst/>
                        </a:rPr>
                        <a:t>Баланы жастан</a:t>
                      </a:r>
                      <a:r>
                        <a:rPr lang="kk-KZ" sz="1400" b="0" u="none" strike="noStrike" kern="1200" dirty="0" smtClean="0">
                          <a:effectLst/>
                        </a:rPr>
                        <a:t>... Баланың білімдарлығы мен ептілігін қалай дамытамыз</a:t>
                      </a:r>
                      <a:endParaRPr lang="x-none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k-KZ" sz="1400" b="0" u="none" strike="noStrike" kern="1200" dirty="0">
                          <a:effectLst/>
                        </a:rPr>
                        <a:t>Ойынға тәуелділікті қалай жеңуге болады?</a:t>
                      </a:r>
                      <a:endParaRPr lang="x-none" sz="1400" b="0" u="none" strike="noStrike" dirty="0">
                        <a:effectLst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x-none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400" b="0" u="none" strike="noStrike" kern="1200" dirty="0">
                          <a:effectLst/>
                        </a:rPr>
                        <a:t>Сенім арту - жетістік </a:t>
                      </a:r>
                      <a:r>
                        <a:rPr lang="kk-KZ" sz="1400" b="0" u="none" strike="noStrike" kern="1200" dirty="0" smtClean="0">
                          <a:effectLst/>
                        </a:rPr>
                        <a:t>кепілі</a:t>
                      </a:r>
                    </a:p>
                    <a:p>
                      <a:pPr mar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400" b="0" u="none" strike="noStrike" kern="1200" dirty="0" smtClean="0">
                          <a:effectLst/>
                        </a:rPr>
                        <a:t>Қиын жағдайда баланы қалай демейміз</a:t>
                      </a:r>
                      <a:endParaRPr lang="x-none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1400" b="0" kern="1200" dirty="0" smtClean="0">
                          <a:effectLst/>
                        </a:rPr>
                        <a:t>Әкеге қарап </a:t>
                      </a:r>
                      <a:r>
                        <a:rPr lang="kk-KZ" sz="1400" b="0" kern="1200" dirty="0">
                          <a:effectLst/>
                        </a:rPr>
                        <a:t>ұл өсер, </a:t>
                      </a:r>
                      <a:r>
                        <a:rPr lang="kk-KZ" sz="1400" b="0" kern="1200" dirty="0" smtClean="0">
                          <a:effectLst/>
                        </a:rPr>
                        <a:t>шешеге қарап қыз </a:t>
                      </a:r>
                      <a:r>
                        <a:rPr lang="kk-KZ" sz="1400" b="0" kern="1200" dirty="0">
                          <a:effectLst/>
                        </a:rPr>
                        <a:t>өсер</a:t>
                      </a:r>
                      <a:endParaRPr lang="x-none" sz="1400" b="0" kern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1400" b="0" kern="1200" dirty="0" smtClean="0">
                          <a:effectLst/>
                        </a:rPr>
                        <a:t>Үлгі болу арқылы тәрбиелеу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effectLst/>
                        </a:rPr>
                        <a:t>Тәлімменен өрілген біздің дәстүр</a:t>
                      </a:r>
                      <a:endParaRPr lang="x-none" sz="1400" b="0" kern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effectLst/>
                        </a:rPr>
                        <a:t>Дәстүрлер отбасылық саламаттықтың негізі ретінде 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084638" y="822325"/>
          <a:ext cx="3930650" cy="58372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30650">
                  <a:extLst>
                    <a:ext uri="{9D8B030D-6E8A-4147-A177-3AD203B41FA5}"/>
                  </a:extLst>
                </a:gridCol>
              </a:tblGrid>
              <a:tr h="733847">
                <a:tc>
                  <a:txBody>
                    <a:bodyPr/>
                    <a:lstStyle/>
                    <a:p>
                      <a:r>
                        <a:rPr lang="kk-KZ" sz="1400" b="0" kern="1200" dirty="0">
                          <a:effectLst/>
                        </a:rPr>
                        <a:t>Баланың бас ұстазы – ата-ана. </a:t>
                      </a:r>
                      <a:endParaRPr lang="x-none" sz="1400" b="0" kern="1200" dirty="0">
                        <a:effectLst/>
                      </a:endParaRPr>
                    </a:p>
                    <a:p>
                      <a:r>
                        <a:rPr lang="ru-RU" sz="1400" b="0" kern="1200" dirty="0" smtClean="0">
                          <a:effectLst/>
                        </a:rPr>
                        <a:t>Позитивті ата-ана болу: тыңдау, есту, естірте білу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extLst>
                  <a:ext uri="{0D108BD9-81ED-4DB2-BD59-A6C34878D82A}"/>
                </a:extLst>
              </a:tr>
              <a:tr h="733847">
                <a:tc>
                  <a:txBody>
                    <a:bodyPr/>
                    <a:lstStyle/>
                    <a:p>
                      <a:r>
                        <a:rPr lang="kk-KZ" sz="1400" b="0" kern="1200" dirty="0">
                          <a:effectLst/>
                        </a:rPr>
                        <a:t>Ақыл айтпа, жол көрсет.</a:t>
                      </a:r>
                      <a:endParaRPr lang="x-none" sz="1400" b="0" kern="1200" dirty="0">
                        <a:effectLst/>
                      </a:endParaRPr>
                    </a:p>
                    <a:p>
                      <a:r>
                        <a:rPr lang="ru-RU" sz="1400" b="0" kern="1200" dirty="0" smtClean="0">
                          <a:effectLst/>
                        </a:rPr>
                        <a:t>Оқудың жаңа шарттары: бала бейімделуден қалай өтеді 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extLst>
                  <a:ext uri="{0D108BD9-81ED-4DB2-BD59-A6C34878D82A}"/>
                </a:extLst>
              </a:tr>
              <a:tr h="733847">
                <a:tc>
                  <a:txBody>
                    <a:bodyPr/>
                    <a:lstStyle/>
                    <a:p>
                      <a:r>
                        <a:rPr lang="kk-KZ" sz="1400" b="0" kern="1200" dirty="0">
                          <a:effectLst/>
                        </a:rPr>
                        <a:t>Балаға үйрету: ақылыңды мейірімге орап бер</a:t>
                      </a:r>
                      <a:endParaRPr lang="x-none" sz="1400" b="0" kern="1200" dirty="0">
                        <a:effectLst/>
                      </a:endParaRPr>
                    </a:p>
                    <a:p>
                      <a:r>
                        <a:rPr lang="ru-RU" sz="1400" b="0" kern="1200" dirty="0" smtClean="0">
                          <a:effectLst/>
                        </a:rPr>
                        <a:t>Өз балаңның жүрегіне кілт табу 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extLst>
                  <a:ext uri="{0D108BD9-81ED-4DB2-BD59-A6C34878D82A}"/>
                </a:extLst>
              </a:tr>
              <a:tr h="652004">
                <a:tc>
                  <a:txBody>
                    <a:bodyPr/>
                    <a:lstStyle/>
                    <a:p>
                      <a:r>
                        <a:rPr lang="kk-KZ" sz="1400" b="0" kern="1200" dirty="0">
                          <a:effectLst/>
                        </a:rPr>
                        <a:t>Бұлақ көрсең, көзін аш. </a:t>
                      </a:r>
                      <a:endParaRPr lang="x-none" sz="1400" b="0" kern="1200" dirty="0">
                        <a:effectLst/>
                      </a:endParaRPr>
                    </a:p>
                    <a:p>
                      <a:r>
                        <a:rPr lang="ru-RU" sz="1400" b="0" kern="1200" dirty="0" smtClean="0">
                          <a:effectLst/>
                        </a:rPr>
                        <a:t>Шығармашыл</a:t>
                      </a:r>
                      <a:r>
                        <a:rPr lang="ru-RU" sz="1400" b="0" kern="1200" baseline="0" dirty="0" smtClean="0">
                          <a:effectLst/>
                        </a:rPr>
                        <a:t> тұлғаны өсіру 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extLst>
                  <a:ext uri="{0D108BD9-81ED-4DB2-BD59-A6C34878D82A}"/>
                </a:extLst>
              </a:tr>
              <a:tr h="580514">
                <a:tc>
                  <a:txBody>
                    <a:bodyPr/>
                    <a:lstStyle/>
                    <a:p>
                      <a:r>
                        <a:rPr lang="kk-KZ" sz="1400" b="0" kern="1200" dirty="0">
                          <a:effectLst/>
                        </a:rPr>
                        <a:t>Ақпараттан ақ-қараны ажырату өнері.</a:t>
                      </a:r>
                      <a:endParaRPr lang="x-none" sz="1400" b="0" kern="1200" dirty="0">
                        <a:effectLst/>
                      </a:endParaRPr>
                    </a:p>
                    <a:p>
                      <a:r>
                        <a:rPr lang="ru-RU" sz="1400" b="0" kern="1200" dirty="0" smtClean="0">
                          <a:effectLst/>
                        </a:rPr>
                        <a:t>Интернеттегі бала:  ортақ шешімге келу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extLst>
                  <a:ext uri="{0D108BD9-81ED-4DB2-BD59-A6C34878D82A}"/>
                </a:extLst>
              </a:tr>
              <a:tr h="733847">
                <a:tc>
                  <a:txBody>
                    <a:bodyPr/>
                    <a:lstStyle/>
                    <a:p>
                      <a:r>
                        <a:rPr lang="kk-KZ" sz="1400" b="0" kern="1200" dirty="0">
                          <a:effectLst/>
                        </a:rPr>
                        <a:t>«Әр нәрсенің өлшемі бар</a:t>
                      </a:r>
                      <a:r>
                        <a:rPr lang="kk-KZ" sz="1400" b="0" kern="1200" dirty="0" smtClean="0">
                          <a:effectLst/>
                        </a:rPr>
                        <a:t>...»</a:t>
                      </a:r>
                    </a:p>
                    <a:p>
                      <a:r>
                        <a:rPr lang="kk-KZ" sz="1400" b="0" kern="1200" dirty="0" smtClean="0">
                          <a:effectLst/>
                        </a:rPr>
                        <a:t>«Керек» пен «қалаймын» арасындағы тепе-теңдікті ұстап тұру 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extLst>
                  <a:ext uri="{0D108BD9-81ED-4DB2-BD59-A6C34878D82A}"/>
                </a:extLst>
              </a:tr>
              <a:tr h="733847">
                <a:tc>
                  <a:txBody>
                    <a:bodyPr/>
                    <a:lstStyle/>
                    <a:p>
                      <a:r>
                        <a:rPr lang="kk-KZ" sz="1400" b="0" kern="1200" dirty="0">
                          <a:effectLst/>
                        </a:rPr>
                        <a:t>Жасөспірімдермен қарым</a:t>
                      </a:r>
                      <a:r>
                        <a:rPr lang="ru-RU" sz="1400" b="0" kern="1200" dirty="0">
                          <a:effectLst/>
                        </a:rPr>
                        <a:t>-</a:t>
                      </a:r>
                      <a:r>
                        <a:rPr lang="kk-KZ" sz="1400" b="0" kern="1200" dirty="0">
                          <a:effectLst/>
                        </a:rPr>
                        <a:t>қатынас құпиялары.</a:t>
                      </a:r>
                      <a:endParaRPr lang="x-none" sz="1400" b="0" kern="1200" dirty="0">
                        <a:effectLst/>
                      </a:endParaRPr>
                    </a:p>
                    <a:p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extLst>
                  <a:ext uri="{0D108BD9-81ED-4DB2-BD59-A6C34878D82A}"/>
                </a:extLst>
              </a:tr>
              <a:tr h="935484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effectLst/>
                        </a:rPr>
                        <a:t>Отбасы құндылығы - сарқылмас </a:t>
                      </a:r>
                      <a:r>
                        <a:rPr lang="ru-RU" sz="1400" b="0" kern="1200" dirty="0" smtClean="0">
                          <a:effectLst/>
                        </a:rPr>
                        <a:t>қазына</a:t>
                      </a:r>
                      <a:endParaRPr lang="x-none" sz="1400" b="0" kern="1200" dirty="0">
                        <a:effectLst/>
                      </a:endParaRPr>
                    </a:p>
                  </a:txBody>
                  <a:tcPr marL="91430" marR="9143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8107364" y="781051"/>
          <a:ext cx="3977544" cy="60922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77544">
                  <a:extLst>
                    <a:ext uri="{9D8B030D-6E8A-4147-A177-3AD203B41FA5}"/>
                  </a:extLst>
                </a:gridCol>
              </a:tblGrid>
              <a:tr h="754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1400" b="0" kern="1200" dirty="0">
                          <a:effectLst/>
                        </a:rPr>
                        <a:t>Боламын деген баланың </a:t>
                      </a:r>
                      <a:r>
                        <a:rPr lang="kk-KZ" sz="1400" b="0" kern="1200" dirty="0" smtClean="0">
                          <a:effectLst/>
                        </a:rPr>
                        <a:t>бетін қақпа</a:t>
                      </a:r>
                      <a:r>
                        <a:rPr lang="kk-KZ" sz="1400" b="0" kern="1200" dirty="0">
                          <a:effectLst/>
                        </a:rPr>
                        <a:t>, белін бу...</a:t>
                      </a:r>
                      <a:endParaRPr lang="x-none" sz="1400" b="0" kern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effectLst/>
                        </a:rPr>
                        <a:t>Тұлға – адамгершілік құндылықтар негізіндегі өзін-өзі дамыту нәтижесі ретінде  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2" marR="91452"/>
                </a:tc>
                <a:extLst>
                  <a:ext uri="{0D108BD9-81ED-4DB2-BD59-A6C34878D82A}"/>
                </a:extLst>
              </a:tr>
              <a:tr h="733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1400" b="0" kern="1200" dirty="0">
                          <a:effectLst/>
                        </a:rPr>
                        <a:t>Көркем мінез – баға жетпес байлық. </a:t>
                      </a:r>
                      <a:endParaRPr lang="x-none" sz="1400" b="0" kern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effectLst/>
                        </a:rPr>
                        <a:t>Эмоционалдық интеллект </a:t>
                      </a:r>
                      <a:r>
                        <a:rPr lang="kk-KZ" sz="1400" b="0" kern="1200" dirty="0">
                          <a:effectLst/>
                        </a:rPr>
                        <a:t>–</a:t>
                      </a:r>
                      <a:r>
                        <a:rPr lang="ru-RU" sz="1400" b="0" kern="1200" dirty="0">
                          <a:effectLst/>
                        </a:rPr>
                        <a:t> </a:t>
                      </a:r>
                      <a:r>
                        <a:rPr lang="ru-RU" sz="1400" b="0" kern="1200" dirty="0" smtClean="0">
                          <a:effectLst/>
                        </a:rPr>
                        <a:t>табысты тұлғаның негізі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2" marR="91452"/>
                </a:tc>
                <a:extLst>
                  <a:ext uri="{0D108BD9-81ED-4DB2-BD59-A6C34878D82A}"/>
                </a:extLst>
              </a:tr>
              <a:tr h="643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1400" b="0" kern="1200" dirty="0">
                          <a:effectLst/>
                        </a:rPr>
                        <a:t>Сен жанбасаң лапылдап...  </a:t>
                      </a:r>
                      <a:endParaRPr lang="x-none" sz="1400" b="0" kern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effectLst/>
                        </a:rPr>
                        <a:t>Балаға өз қалауын табуға қалай көмектесеміз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2" marR="91452"/>
                </a:tc>
                <a:extLst>
                  <a:ext uri="{0D108BD9-81ED-4DB2-BD59-A6C34878D82A}"/>
                </a:extLst>
              </a:tr>
              <a:tr h="7121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1400" b="0" kern="1200" dirty="0">
                          <a:effectLst/>
                        </a:rPr>
                        <a:t>Құмарлыққа бой алдыру </a:t>
                      </a:r>
                      <a:r>
                        <a:rPr lang="ru-RU" sz="1400" b="0" kern="1200" dirty="0">
                          <a:effectLst/>
                        </a:rPr>
                        <a:t>– </a:t>
                      </a:r>
                      <a:r>
                        <a:rPr lang="kk-KZ" sz="1400" b="0" kern="1200" dirty="0">
                          <a:effectLst/>
                        </a:rPr>
                        <a:t>тәуелділік құрдымы</a:t>
                      </a:r>
                      <a:endParaRPr lang="x-none" sz="1400" b="0" kern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effectLst/>
                        </a:rPr>
                        <a:t>Жоғары сынып оқушыларының қауіп-қатер</a:t>
                      </a:r>
                      <a:r>
                        <a:rPr lang="ru-RU" sz="1400" b="0" kern="1200" baseline="0" dirty="0" smtClean="0">
                          <a:effectLst/>
                        </a:rPr>
                        <a:t> аймақтары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2" marR="91452"/>
                </a:tc>
                <a:extLst>
                  <a:ext uri="{0D108BD9-81ED-4DB2-BD59-A6C34878D82A}"/>
                </a:extLst>
              </a:tr>
              <a:tr h="7121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effectLst/>
                        </a:rPr>
                        <a:t>Әлеуметтік желілер және интернет-кеңістігі: жоғары сынып оқушыларының қауіпсіз мінез-құлқы 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2" marR="91452"/>
                </a:tc>
                <a:extLst>
                  <a:ext uri="{0D108BD9-81ED-4DB2-BD59-A6C34878D82A}"/>
                </a:extLst>
              </a:tr>
              <a:tr h="643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1400" b="0" kern="1200" dirty="0">
                          <a:effectLst/>
                        </a:rPr>
                        <a:t>Күйзелістен шығар </a:t>
                      </a:r>
                      <a:r>
                        <a:rPr lang="kk-KZ" sz="1400" b="0" kern="1200" dirty="0" smtClean="0">
                          <a:effectLst/>
                        </a:rPr>
                        <a:t>жол</a:t>
                      </a:r>
                      <a:endParaRPr lang="x-none" sz="1400" b="0" kern="1200" dirty="0">
                        <a:effectLst/>
                      </a:endParaRPr>
                    </a:p>
                  </a:txBody>
                  <a:tcPr marL="91452" marR="91452"/>
                </a:tc>
                <a:extLst>
                  <a:ext uri="{0D108BD9-81ED-4DB2-BD59-A6C34878D82A}"/>
                </a:extLst>
              </a:tr>
              <a:tr h="514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400" b="0" dirty="0">
                          <a:effectLst/>
                        </a:rPr>
                        <a:t>Сүйіспеншілік – сыйластық кілті</a:t>
                      </a:r>
                      <a:endParaRPr lang="x-none" sz="14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x-none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/>
                </a:extLst>
              </a:tr>
              <a:tr h="922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1400" b="0" kern="1200" dirty="0" smtClean="0">
                          <a:effectLst/>
                        </a:rPr>
                        <a:t>Атадан өсиет, анадан қасиет. Отбасы дәстүрлері мен құндылықтары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2" marR="91452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12190413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5FD067-9954-410C-B71A-93CA8739DFDD}" type="slidenum">
              <a:rPr lang="ru-RU">
                <a:cs typeface="Arial" charset="0"/>
              </a:rPr>
              <a:pPr/>
              <a:t>7</a:t>
            </a:fld>
            <a:endParaRPr lang="ru-RU">
              <a:cs typeface="Arial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546100" y="2767013"/>
            <a:ext cx="3746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БІЛІМ БЕРУ ҰЙЫМДАРЫНДА ОРТАЛЫҚ ҚЫЗМЕТІН </a:t>
            </a:r>
          </a:p>
          <a:p>
            <a:pPr algn="ctr"/>
            <a:r>
              <a:rPr lang="ru-RU" b="1"/>
              <a:t>АТА-АНАЛАРДЫҢ СҰРАНЫСТАРЫН ЕСКЕРЕ ОТЫРЫП ЖОСПАРЛАУ</a:t>
            </a: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421188" y="2984500"/>
            <a:ext cx="617537" cy="8794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8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457200"/>
            <a:ext cx="325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914400"/>
            <a:ext cx="325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513" y="1371600"/>
            <a:ext cx="330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19"/>
          <p:cNvSpPr>
            <a:spLocks noChangeArrowheads="1"/>
          </p:cNvSpPr>
          <p:nvPr/>
        </p:nvSpPr>
        <p:spPr bwMode="auto">
          <a:xfrm>
            <a:off x="5491163" y="1238250"/>
            <a:ext cx="6096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err="1"/>
              <a:t>Педагогтердің лауазымдық міндеттеріне</a:t>
            </a:r>
            <a:r>
              <a:rPr lang="ru-RU" sz="1600" dirty="0"/>
              <a:t> </a:t>
            </a:r>
            <a:r>
              <a:rPr lang="ru-RU" sz="1600" dirty="0" err="1"/>
              <a:t>ата-аналарды</a:t>
            </a:r>
            <a:r>
              <a:rPr lang="ru-RU" sz="1600" dirty="0"/>
              <a:t> </a:t>
            </a:r>
            <a:r>
              <a:rPr lang="ru-RU" sz="1600" dirty="0" err="1"/>
              <a:t>психологиялық-педагогикалық ағарту жөніндегі функцияларды</a:t>
            </a:r>
            <a:r>
              <a:rPr lang="ru-RU" sz="1600" dirty="0"/>
              <a:t> </a:t>
            </a:r>
            <a:r>
              <a:rPr lang="ru-RU" sz="1600" dirty="0" err="1"/>
              <a:t>қосу.</a:t>
            </a:r>
            <a:endParaRPr lang="ru-RU" sz="1600" dirty="0"/>
          </a:p>
        </p:txBody>
      </p:sp>
      <p:sp>
        <p:nvSpPr>
          <p:cNvPr id="3082" name="Прямоугольник 4"/>
          <p:cNvSpPr>
            <a:spLocks noChangeArrowheads="1"/>
          </p:cNvSpPr>
          <p:nvPr/>
        </p:nvSpPr>
        <p:spPr bwMode="auto">
          <a:xfrm>
            <a:off x="5503863" y="412750"/>
            <a:ext cx="459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err="1"/>
              <a:t>Орталықтың ашылуы</a:t>
            </a:r>
            <a:r>
              <a:rPr lang="ru-RU" sz="1600" dirty="0"/>
              <a:t> </a:t>
            </a:r>
            <a:r>
              <a:rPr lang="ru-RU" sz="1600" dirty="0" err="1"/>
              <a:t>жөнінде </a:t>
            </a:r>
            <a:r>
              <a:rPr lang="ru-RU" sz="1600" dirty="0" err="1">
                <a:solidFill>
                  <a:srgbClr val="FF0000"/>
                </a:solidFill>
              </a:rPr>
              <a:t>бұйрық </a:t>
            </a:r>
            <a:r>
              <a:rPr lang="ru-RU" sz="1600" dirty="0" err="1"/>
              <a:t>шығару.</a:t>
            </a:r>
            <a:endParaRPr lang="ru-RU" sz="1600" dirty="0"/>
          </a:p>
        </p:txBody>
      </p:sp>
      <p:sp>
        <p:nvSpPr>
          <p:cNvPr id="3083" name="Прямоугольник 5"/>
          <p:cNvSpPr>
            <a:spLocks noChangeArrowheads="1"/>
          </p:cNvSpPr>
          <p:nvPr/>
        </p:nvSpPr>
        <p:spPr bwMode="auto">
          <a:xfrm>
            <a:off x="5491163" y="857250"/>
            <a:ext cx="532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err="1"/>
              <a:t>Орталықтың қызметін үйлестіретін жұмыс тобын</a:t>
            </a:r>
            <a:r>
              <a:rPr lang="ru-RU" sz="1600" dirty="0"/>
              <a:t> </a:t>
            </a:r>
            <a:r>
              <a:rPr lang="ru-RU" sz="1600" dirty="0" err="1"/>
              <a:t>құру.</a:t>
            </a:r>
            <a:endParaRPr lang="ru-RU" sz="1600" dirty="0"/>
          </a:p>
        </p:txBody>
      </p:sp>
      <p:pic>
        <p:nvPicPr>
          <p:cNvPr id="308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8" y="2286000"/>
            <a:ext cx="330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8" y="3114675"/>
            <a:ext cx="330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6350" y="3870325"/>
            <a:ext cx="3286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6350" y="4406900"/>
            <a:ext cx="3286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Прямоугольник 16"/>
          <p:cNvSpPr>
            <a:spLocks noChangeArrowheads="1"/>
          </p:cNvSpPr>
          <p:nvPr/>
        </p:nvSpPr>
        <p:spPr bwMode="auto">
          <a:xfrm>
            <a:off x="5480050" y="2141538"/>
            <a:ext cx="6096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err="1"/>
              <a:t>Мектептің </a:t>
            </a:r>
            <a:r>
              <a:rPr lang="ru-RU" sz="1600" dirty="0" err="1">
                <a:solidFill>
                  <a:srgbClr val="FF0000"/>
                </a:solidFill>
              </a:rPr>
              <a:t>тәрбие жұмысы жоспарына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және мектепішілік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бақылау жоспарына</a:t>
            </a:r>
            <a:r>
              <a:rPr lang="ru-RU" sz="1600" dirty="0"/>
              <a:t> </a:t>
            </a:r>
            <a:r>
              <a:rPr lang="ru-RU" sz="1600" dirty="0" err="1"/>
              <a:t>Орталық қызметі туралы</a:t>
            </a:r>
            <a:r>
              <a:rPr lang="ru-RU" sz="1600" dirty="0"/>
              <a:t> </a:t>
            </a:r>
            <a:r>
              <a:rPr lang="ru-RU" sz="1600" dirty="0" err="1"/>
              <a:t>толықтырулар енгізу</a:t>
            </a:r>
            <a:r>
              <a:rPr lang="ru-RU" sz="1600" dirty="0"/>
              <a:t>.</a:t>
            </a:r>
          </a:p>
        </p:txBody>
      </p:sp>
      <p:sp>
        <p:nvSpPr>
          <p:cNvPr id="3089" name="Прямоугольник 17"/>
          <p:cNvSpPr>
            <a:spLocks noChangeArrowheads="1"/>
          </p:cNvSpPr>
          <p:nvPr/>
        </p:nvSpPr>
        <p:spPr bwMode="auto">
          <a:xfrm>
            <a:off x="5462588" y="2989263"/>
            <a:ext cx="6373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Сынып жетекшісінің, педагог-психологтың, әлеуметтік педагогтың жоспарларына Орталық қызметі туралы толықтырулар енгізу.</a:t>
            </a:r>
          </a:p>
        </p:txBody>
      </p:sp>
      <p:sp>
        <p:nvSpPr>
          <p:cNvPr id="3090" name="Прямоугольник 20"/>
          <p:cNvSpPr>
            <a:spLocks noChangeArrowheads="1"/>
          </p:cNvSpPr>
          <p:nvPr/>
        </p:nvSpPr>
        <p:spPr bwMode="auto">
          <a:xfrm>
            <a:off x="5462588" y="3835400"/>
            <a:ext cx="5330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Орталықтағы сабақтарды мұғалімдер арасында бөлу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3091" name="Прямоугольник 21"/>
          <p:cNvSpPr>
            <a:spLocks noChangeArrowheads="1"/>
          </p:cNvSpPr>
          <p:nvPr/>
        </p:nvSpPr>
        <p:spPr bwMode="auto">
          <a:xfrm>
            <a:off x="5480050" y="4283075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Ата-аналармен кездесу өткізу, бағдарламалардың мазмұнын таныстыру.</a:t>
            </a:r>
          </a:p>
        </p:txBody>
      </p:sp>
      <p:pic>
        <p:nvPicPr>
          <p:cNvPr id="3092" name="Рисунок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6350" y="6127750"/>
            <a:ext cx="3286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Рисунок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4288" y="5518150"/>
            <a:ext cx="3302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Рисунок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3813" y="4983163"/>
            <a:ext cx="3286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5" name="Прямоугольник 25"/>
          <p:cNvSpPr>
            <a:spLocks noChangeArrowheads="1"/>
          </p:cNvSpPr>
          <p:nvPr/>
        </p:nvSpPr>
        <p:spPr bwMode="auto">
          <a:xfrm>
            <a:off x="5480050" y="4891088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Курс </a:t>
            </a:r>
            <a:r>
              <a:rPr lang="ru-RU" sz="1600" dirty="0" err="1"/>
              <a:t>бағдарламаларын бекіту</a:t>
            </a:r>
            <a:r>
              <a:rPr lang="ru-RU" sz="1600" dirty="0"/>
              <a:t> (</a:t>
            </a:r>
            <a:r>
              <a:rPr lang="ru-RU" sz="1600" dirty="0" err="1"/>
              <a:t>ата-аналардың сұраныстарына сәйкес </a:t>
            </a:r>
            <a:r>
              <a:rPr lang="ru-RU" sz="1600" dirty="0"/>
              <a:t>30% </a:t>
            </a:r>
            <a:r>
              <a:rPr lang="ru-RU" sz="1600" dirty="0" err="1"/>
              <a:t>өзгеріс енгізу</a:t>
            </a:r>
            <a:r>
              <a:rPr lang="ru-RU" sz="1600" dirty="0"/>
              <a:t>).</a:t>
            </a:r>
          </a:p>
        </p:txBody>
      </p:sp>
      <p:sp>
        <p:nvSpPr>
          <p:cNvPr id="3096" name="Прямоугольник 26"/>
          <p:cNvSpPr>
            <a:spLocks noChangeArrowheads="1"/>
          </p:cNvSpPr>
          <p:nvPr/>
        </p:nvSpPr>
        <p:spPr bwMode="auto">
          <a:xfrm>
            <a:off x="5462588" y="5514975"/>
            <a:ext cx="4883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Сабақ кестесін жасау және өткізу орнын анықтау.</a:t>
            </a:r>
          </a:p>
        </p:txBody>
      </p:sp>
      <p:sp>
        <p:nvSpPr>
          <p:cNvPr id="3097" name="Прямоугольник 27"/>
          <p:cNvSpPr>
            <a:spLocks noChangeArrowheads="1"/>
          </p:cNvSpPr>
          <p:nvPr/>
        </p:nvSpPr>
        <p:spPr bwMode="auto">
          <a:xfrm>
            <a:off x="5453063" y="6032500"/>
            <a:ext cx="6096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Орталық қызметін БАҚ және әлеуметтік желілерде жариялау.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7654F56-1892-464B-9AE5-25F2CD04AE81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125" y="136478"/>
            <a:ext cx="5827593" cy="64587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55140" y="136478"/>
            <a:ext cx="5986060" cy="64587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4132" y="330907"/>
            <a:ext cx="5479578" cy="6251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Ата-аналарды </a:t>
            </a:r>
            <a:r>
              <a:rPr lang="ru-RU" sz="11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педагогикалы</a:t>
            </a:r>
            <a:r>
              <a:rPr lang="kk-KZ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 қолдау орталығы</a:t>
            </a: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жұмысын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ұйымдастыру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қызметін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асыру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kk-K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Қазақстан Республикасының Оқу-ағарту министрлігінің 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r>
              <a:rPr lang="kk-KZ" sz="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(хат/бұйрық номері, күні)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«_________________________________» хатына/бұйрығына байланысты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kk-KZ" sz="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(хат/бұйрық тақырыбы)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БҰЙЫРАМЫН: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2023-2024 оқу жылында мектепте «Ата-аналарды педагогикалық қолдау орталығы»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әрі қарай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Орталық)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жұмысы ұйымдастырылсын.</a:t>
            </a:r>
            <a:endParaRPr lang="ru-RU" sz="1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Төмендегі функционалды міндеттермен қоса мектептің ішкі тәртібі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бекітілсін:</a:t>
            </a:r>
            <a:endParaRPr lang="ru-RU" sz="1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buFontTx/>
              <a:buChar char="-"/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Орталық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қызметіне басшылық жасау және бақылау мектеп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директорына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жүктелсін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1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Директордың тәрбие ісі жөніндегі орынбасарына: ата-аналар, білім алушылар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мен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педагогтердің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мониторингке қатысуын қамтамасыз ету;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Орталық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қызметі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туралы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ақпаратты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жоғары уәкілетті органдарға уақытылы жеткізу жүктелсін;</a:t>
            </a:r>
            <a:endParaRPr lang="ru-RU" sz="1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Директордың шаруашылық ісі жөніндегі орынбасарына: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Орталық қызметін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ұйымдастыруда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оқу кабинеттерін педагогтерге бекіту, ата-аналармен сабақ өтуі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үшін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қажетті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жабдықтармен қамтамасыз ету, техникалық қызметкерлердің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жауапкершілігін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күшейту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сабақ өтуі барысында санитарлық-гигиеналық талаптар мен мектепке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бөгде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адамдардың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кірмеуін қамтамасыз ету жүктелсін;</a:t>
            </a:r>
            <a:endParaRPr lang="ru-RU" sz="1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Мектеп кітапханашысына: педагогтер мен сынып жетекшілерге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ата-аналармен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сабақ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өтуге қажетті әдебиеттермен қамтамасыз ету жүктелсін.</a:t>
            </a:r>
            <a:endParaRPr lang="ru-RU" sz="1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buAutoNum type="arabicPeriod" startAt="3"/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Біліктілікті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арттыру курстарынан өткен және шығармашыл педагогтер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арасынан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Орталық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қызметін қамтамасыз ететін жұмыс тобы құрылып, құрамы бекітілсін.</a:t>
            </a:r>
            <a:endParaRPr lang="ru-RU" sz="1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buAutoNum type="arabicPeriod" startAt="4"/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2023-2024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оқу жылына 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Орталық сабақтарының Бағдарламасы вариативті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компонентті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таңдау мүмкіндігімен және ата-аналарға сабақ беру бағдарламасының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30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% әзірлемесі құрастырылып, контенттің мазмұнын сапалы құрылсын,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педагогикалық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кеңес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отырысында бекітілсін.</a:t>
            </a:r>
            <a:endParaRPr lang="ru-RU" sz="1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buAutoNum type="arabicPeriod" startAt="5"/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Орталық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жұмысы мектептің тәрбие жоспарына «Ата-аналарды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педагогикалық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қолдау орталығы» қызметі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негізінде мектеп пен отбасының өзара әрекеттесуі» </a:t>
            </a: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жаңа</a:t>
            </a:r>
          </a:p>
          <a:p>
            <a:pPr marL="342900" lvl="0" indent="-342900" algn="just">
              <a:lnSpc>
                <a:spcPct val="107000"/>
              </a:lnSpc>
            </a:pPr>
            <a:r>
              <a:rPr lang="kk-KZ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бағыты  </a:t>
            </a:r>
            <a:r>
              <a:rPr lang="kk-KZ" sz="1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енгізілсін. </a:t>
            </a:r>
            <a:endParaRPr lang="ru-RU" sz="1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4406" y="330907"/>
            <a:ext cx="5720502" cy="52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AutoNum type="arabicPeriod" startAt="6"/>
            </a:pPr>
            <a:r>
              <a:rPr lang="kk-KZ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 </a:t>
            </a:r>
            <a:r>
              <a:rPr lang="kk-K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қызметін мектепішілік бақылауға алу, мектепішілік </a:t>
            </a:r>
            <a:r>
              <a:rPr lang="kk-KZ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 жоспарының бөліміне</a:t>
            </a:r>
            <a:r>
              <a:rPr lang="kk-K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тармағына өзгерістер енгізу мектеп директорының оқу </a:t>
            </a:r>
            <a:r>
              <a:rPr lang="kk-KZ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ісі жөнінегі </a:t>
            </a:r>
            <a:r>
              <a:rPr lang="kk-K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орынбасары ____________ жүктелсін.    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kk-K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kk-KZ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(аты-жөні)</a:t>
            </a:r>
            <a:r>
              <a:rPr lang="kk-K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kk-K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kk-KZ" sz="11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Педагогтерге ата-аналарға арналған сабақ бағдарламасының вариативті компонентінің әзірлемесін құрастыруға әдістемелік қолдау көрсету директордың әдістемелік ісі жөнінегі орынбасары </a:t>
            </a:r>
            <a:r>
              <a:rPr lang="kk-KZ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 </a:t>
            </a:r>
            <a:r>
              <a:rPr lang="kk-KZ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жүктелсін.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kk-KZ" sz="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(аты-жөні</a:t>
            </a:r>
            <a:r>
              <a:rPr lang="kk-KZ" sz="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kk-K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kk-KZ" sz="1100" spc="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Орталықтың </a:t>
            </a:r>
            <a:r>
              <a:rPr lang="kk-KZ" sz="11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жұмысының мақсаты мен міндеттері туралы түсіндірме жұмыстарын жүргізу, ата-аналардың қатысуын қамтамасыз ету, ата-аналар жиналыстарында </a:t>
            </a:r>
            <a:r>
              <a:rPr lang="kk-KZ" sz="1100" spc="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 </a:t>
            </a:r>
            <a:r>
              <a:rPr lang="kk-KZ" sz="11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жұмысының тәжірибесімен таныстыру сынып жетекшілерге жүктелсін.</a:t>
            </a:r>
            <a:r>
              <a:rPr lang="kk-K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kk-K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kk-KZ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 </a:t>
            </a:r>
            <a:r>
              <a:rPr lang="kk-K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 туралы БАҚ мен әлеуметтік желілерде, мектеп сайтында жариялансын, бірлескен табысты тәжірибе таратылып,  </a:t>
            </a:r>
            <a:r>
              <a:rPr lang="kk-KZ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 </a:t>
            </a:r>
            <a:r>
              <a:rPr lang="kk-K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қызметіне мектептің өзін-өзі басқару ұйымы, қоғамдық ұйымдар мен мектептің Қамқоршылық кеңесі, әлеуметтік серіктестер мен демеушілер тартылсын.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kk-K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Мектеп әкімшілігі мен педагогикалық ұжым ата-аналардың облыстық, республикалық форумында тәжірибе таратуға және </a:t>
            </a:r>
            <a:r>
              <a:rPr lang="kk-KZ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 </a:t>
            </a:r>
            <a:r>
              <a:rPr lang="kk-K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қызметінің нәтижелігін арттыру бойынша жұмыстарға белсене қатыссын.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kk-K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Осы бұйрықтың орындалуын бақылау өзіме қалдырылсын.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kk-KZ" sz="11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kk-KZ" sz="12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kk-KZ" sz="12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kk-KZ" sz="12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kk-KZ" sz="12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kk-KZ" sz="12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 директоры                       қолы               Қолтаңбаның толық жазылуы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kk-KZ" sz="12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kk-KZ" sz="12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kk-KZ" sz="12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Таныстырылды: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85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860" y="155275"/>
            <a:ext cx="1080889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kk-KZ" sz="1800" dirty="0"/>
              <a:t>Мектепішілік бақылау </a:t>
            </a:r>
            <a:r>
              <a:rPr lang="kk-KZ" sz="1800" dirty="0" smtClean="0"/>
              <a:t>жоспарының жобасы</a:t>
            </a:r>
          </a:p>
          <a:p>
            <a:pPr algn="ctr" fontAlgn="base"/>
            <a:r>
              <a:rPr lang="kk-KZ" sz="1800" dirty="0" smtClean="0"/>
              <a:t> </a:t>
            </a:r>
            <a:r>
              <a:rPr lang="kk-KZ" sz="1800" i="1" dirty="0" smtClean="0"/>
              <a:t>(5, </a:t>
            </a:r>
            <a:r>
              <a:rPr lang="kk-KZ" sz="1800" i="1" dirty="0"/>
              <a:t>6</a:t>
            </a:r>
            <a:r>
              <a:rPr lang="kk-KZ" sz="1800" i="1" dirty="0" smtClean="0"/>
              <a:t> </a:t>
            </a:r>
            <a:r>
              <a:rPr lang="kk-KZ" sz="1800" i="1" dirty="0"/>
              <a:t>бөлімдерге келесі тармақтарды </a:t>
            </a:r>
            <a:r>
              <a:rPr lang="kk-KZ" sz="1800" i="1" dirty="0" smtClean="0"/>
              <a:t>қосу ұсынылады)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7034317"/>
              </p:ext>
            </p:extLst>
          </p:nvPr>
        </p:nvGraphicFramePr>
        <p:xfrm>
          <a:off x="263609" y="954977"/>
          <a:ext cx="11673017" cy="5775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229"/>
                <a:gridCol w="1294314"/>
                <a:gridCol w="1326329"/>
                <a:gridCol w="1127573"/>
                <a:gridCol w="660847"/>
                <a:gridCol w="1747622"/>
                <a:gridCol w="1120676"/>
                <a:gridCol w="888382"/>
                <a:gridCol w="919188"/>
                <a:gridCol w="1048239"/>
                <a:gridCol w="238268"/>
                <a:gridCol w="947350"/>
              </a:tblGrid>
              <a:tr h="1045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р/р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 тақырыбы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 мақсаты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 объектісі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 түрі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 әдістері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мерзімдері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Жауаптылар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Қарау орны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Басқару шылық шешім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Екінші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1319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 шеберлік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 әдістемелік дайындық жағдайының деңгейін бақылау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«Ата-аналарды педагогикалық қолдау орталығы»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қызметін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ұйымдастыру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«Ата-аналарды педагогикалық қолдау орталығы»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қызметін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ұйымдастыру жағдайы туралы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Жобалық топ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Бақылау жоспарын бекіту;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Ата-аналардан алынған сауалнамалардың талдауы;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3.Сабақ өтетін кабинеттердің жағдайы, техникалық жабдықталуы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Ата-аналардың сабақтарға қатысу жағдайы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қазан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орынбасарлары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Педагогикалық кеңес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849902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1504</Words>
  <Application>Microsoft Office PowerPoint</Application>
  <PresentationFormat>Произвольный</PresentationFormat>
  <Paragraphs>370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Times New Roman</vt:lpstr>
      <vt:lpstr>Calibri</vt:lpstr>
      <vt:lpstr>Raleway SemiBold</vt:lpstr>
      <vt:lpstr>Wingdings</vt:lpstr>
      <vt:lpstr>Corbel</vt:lpstr>
      <vt:lpstr>Noto Sans Symbols</vt:lpstr>
      <vt:lpstr>Raleway Medium</vt:lpstr>
      <vt:lpstr>Frame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146</cp:revision>
  <cp:lastPrinted>2023-08-21T00:13:19Z</cp:lastPrinted>
  <dcterms:created xsi:type="dcterms:W3CDTF">2021-10-01T06:17:27Z</dcterms:created>
  <dcterms:modified xsi:type="dcterms:W3CDTF">2023-09-20T09:43:59Z</dcterms:modified>
</cp:coreProperties>
</file>